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60" r:id="rId5"/>
    <p:sldId id="259" r:id="rId6"/>
    <p:sldId id="261" r:id="rId7"/>
    <p:sldId id="262" r:id="rId8"/>
    <p:sldId id="263" r:id="rId9"/>
    <p:sldId id="264" r:id="rId10"/>
    <p:sldId id="267" r:id="rId11"/>
    <p:sldId id="277" r:id="rId12"/>
    <p:sldId id="278" r:id="rId13"/>
    <p:sldId id="279" r:id="rId14"/>
    <p:sldId id="280" r:id="rId15"/>
    <p:sldId id="281" r:id="rId16"/>
    <p:sldId id="282" r:id="rId17"/>
    <p:sldId id="283" r:id="rId18"/>
    <p:sldId id="284" r:id="rId19"/>
    <p:sldId id="285" r:id="rId20"/>
    <p:sldId id="286" r:id="rId21"/>
    <p:sldId id="287" r:id="rId22"/>
    <p:sldId id="265" r:id="rId23"/>
    <p:sldId id="270" r:id="rId24"/>
    <p:sldId id="268" r:id="rId25"/>
    <p:sldId id="271" r:id="rId26"/>
    <p:sldId id="269" r:id="rId27"/>
    <p:sldId id="272" r:id="rId28"/>
    <p:sldId id="273" r:id="rId29"/>
    <p:sldId id="274" r:id="rId30"/>
    <p:sldId id="275" r:id="rId31"/>
    <p:sldId id="276"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6XrTbB/GS99eNOVmfx6Tg==" hashData="DHQq4+Gc47aLQrNESjH/YTYFAu9ikGq22vBLLpjEMOUJSdF5IbGLPYolndKSkKcOoC/uP5R1h8P2gaToVMWtv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FAAB0D0A-1598-487F-8CA5-121500601BDB}" type="datetimeFigureOut">
              <a:rPr lang="en-US" smtClean="0"/>
              <a:t>7/30/2018</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E9EBBB2B-2172-44BF-ABAA-71645EF285BB}" type="slidenum">
              <a:rPr lang="en-US" smtClean="0"/>
              <a:t>‹#›</a:t>
            </a:fld>
            <a:endParaRPr lang="en-US" dirty="0"/>
          </a:p>
        </p:txBody>
      </p:sp>
    </p:spTree>
    <p:extLst>
      <p:ext uri="{BB962C8B-B14F-4D97-AF65-F5344CB8AC3E}">
        <p14:creationId xmlns:p14="http://schemas.microsoft.com/office/powerpoint/2010/main" val="258850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84915B08-E644-4B7E-B914-AFB35E0DCAF0}" type="datetimeFigureOut">
              <a:rPr lang="en-US" smtClean="0"/>
              <a:t>7/30/2018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DA8A79AC-AA56-4CB8-82FB-8D155690C140}" type="slidenum">
              <a:rPr lang="en-US" smtClean="0"/>
              <a:t>‹#›</a:t>
            </a:fld>
            <a:endParaRPr lang="en-US" dirty="0"/>
          </a:p>
        </p:txBody>
      </p:sp>
    </p:spTree>
    <p:extLst>
      <p:ext uri="{BB962C8B-B14F-4D97-AF65-F5344CB8AC3E}">
        <p14:creationId xmlns:p14="http://schemas.microsoft.com/office/powerpoint/2010/main" val="119805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6478D-6332-4772-8407-21E188803251}" type="slidenum">
              <a:rPr lang="en-US" smtClean="0"/>
              <a:t>10</a:t>
            </a:fld>
            <a:endParaRPr lang="en-US" dirty="0"/>
          </a:p>
        </p:txBody>
      </p:sp>
    </p:spTree>
    <p:extLst>
      <p:ext uri="{BB962C8B-B14F-4D97-AF65-F5344CB8AC3E}">
        <p14:creationId xmlns:p14="http://schemas.microsoft.com/office/powerpoint/2010/main" val="1822556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881C2-9FA3-43D9-9B95-E296345B761A}" type="datetime1">
              <a:rPr lang="en-US" smtClean="0"/>
              <a:t>7/30/2018</a:t>
            </a:fld>
            <a:endParaRPr lang="en-US" dirty="0"/>
          </a:p>
        </p:txBody>
      </p:sp>
      <p:sp>
        <p:nvSpPr>
          <p:cNvPr id="5" name="Footer Placeholder 4"/>
          <p:cNvSpPr>
            <a:spLocks noGrp="1"/>
          </p:cNvSpPr>
          <p:nvPr>
            <p:ph type="ftr" sz="quarter" idx="11"/>
          </p:nvPr>
        </p:nvSpPr>
        <p:spPr/>
        <p:txBody>
          <a:bodyPr/>
          <a:lstStyle/>
          <a:p>
            <a:r>
              <a:rPr lang="en-US"/>
              <a:t>July 29, 2018</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77C629-524E-46D3-9952-1543299577D6}"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8FF5E1-32CE-4151-BA62-FF4E4104DFC4}"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7C101E-78C4-4034-AC46-82585B36C3C5}"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085E7C-BFCE-42E1-B101-3CE8684ECB97}"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4D5EE9-BD17-4D8E-82CF-C0C752EADCF2}" type="datetime1">
              <a:rPr lang="en-US" smtClean="0"/>
              <a:t>7/30/2018</a:t>
            </a:fld>
            <a:endParaRPr lang="en-US" dirty="0"/>
          </a:p>
        </p:txBody>
      </p:sp>
      <p:sp>
        <p:nvSpPr>
          <p:cNvPr id="4" name="Footer Placeholder 3"/>
          <p:cNvSpPr>
            <a:spLocks noGrp="1"/>
          </p:cNvSpPr>
          <p:nvPr>
            <p:ph type="ftr" sz="quarter" idx="11"/>
          </p:nvPr>
        </p:nvSpPr>
        <p:spPr/>
        <p:txBody>
          <a:bodyPr/>
          <a:lstStyle/>
          <a:p>
            <a:r>
              <a:rPr lang="en-US"/>
              <a:t>July 29,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91B2D7F-1816-4486-A10A-013F5E191D4B}" type="datetime1">
              <a:rPr lang="en-US" smtClean="0"/>
              <a:t>7/30/2018</a:t>
            </a:fld>
            <a:endParaRPr lang="en-US" dirty="0"/>
          </a:p>
        </p:txBody>
      </p:sp>
      <p:sp>
        <p:nvSpPr>
          <p:cNvPr id="4" name="Footer Placeholder 3"/>
          <p:cNvSpPr>
            <a:spLocks noGrp="1"/>
          </p:cNvSpPr>
          <p:nvPr>
            <p:ph type="ftr" sz="quarter" idx="11"/>
          </p:nvPr>
        </p:nvSpPr>
        <p:spPr/>
        <p:txBody>
          <a:bodyPr/>
          <a:lstStyle/>
          <a:p>
            <a:r>
              <a:rPr lang="en-US"/>
              <a:t>July 29,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A6909-9673-427A-8E9E-28EBCCBA67DF}" type="datetime1">
              <a:rPr lang="en-US" smtClean="0"/>
              <a:t>7/30/2018</a:t>
            </a:fld>
            <a:endParaRPr lang="en-US" dirty="0"/>
          </a:p>
        </p:txBody>
      </p:sp>
      <p:sp>
        <p:nvSpPr>
          <p:cNvPr id="5" name="Footer Placeholder 4"/>
          <p:cNvSpPr>
            <a:spLocks noGrp="1"/>
          </p:cNvSpPr>
          <p:nvPr>
            <p:ph type="ftr" sz="quarter" idx="11"/>
          </p:nvPr>
        </p:nvSpPr>
        <p:spPr/>
        <p:txBody>
          <a:bodyPr/>
          <a:lstStyle/>
          <a:p>
            <a:r>
              <a:rPr lang="en-US"/>
              <a:t>July 29, 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92AEBB0-6867-4F6A-9C5D-BF9643AE2096}" type="datetime1">
              <a:rPr lang="en-US" smtClean="0"/>
              <a:t>7/30/2018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July 29, 2018</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F281C-D95E-47C3-ADEA-C525A87E30BD}" type="datetime1">
              <a:rPr lang="en-US" smtClean="0"/>
              <a:t>7/30/2018</a:t>
            </a:fld>
            <a:endParaRPr lang="en-US" dirty="0"/>
          </a:p>
        </p:txBody>
      </p:sp>
      <p:sp>
        <p:nvSpPr>
          <p:cNvPr id="5" name="Footer Placeholder 4"/>
          <p:cNvSpPr>
            <a:spLocks noGrp="1"/>
          </p:cNvSpPr>
          <p:nvPr>
            <p:ph type="ftr" sz="quarter" idx="11"/>
          </p:nvPr>
        </p:nvSpPr>
        <p:spPr/>
        <p:txBody>
          <a:bodyPr/>
          <a:lstStyle/>
          <a:p>
            <a:r>
              <a:rPr lang="en-US"/>
              <a:t>July 29, 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21435D-5488-4C3F-A95E-55AA8D4C1544}" type="datetime1">
              <a:rPr lang="en-US" smtClean="0"/>
              <a:t>7/30/2018</a:t>
            </a:fld>
            <a:endParaRPr lang="en-US" dirty="0"/>
          </a:p>
        </p:txBody>
      </p:sp>
      <p:sp>
        <p:nvSpPr>
          <p:cNvPr id="5" name="Footer Placeholder 4"/>
          <p:cNvSpPr>
            <a:spLocks noGrp="1"/>
          </p:cNvSpPr>
          <p:nvPr>
            <p:ph type="ftr" sz="quarter" idx="11"/>
          </p:nvPr>
        </p:nvSpPr>
        <p:spPr/>
        <p:txBody>
          <a:bodyPr/>
          <a:lstStyle/>
          <a:p>
            <a:r>
              <a:rPr lang="en-US"/>
              <a:t>July 29, 2018</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35F5BA-690A-4A00-A289-934F2E36C388}"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73CCC6-CF7D-4DD8-9882-7A9901718C5B}" type="datetime1">
              <a:rPr lang="en-US" smtClean="0"/>
              <a:t>7/30/2018</a:t>
            </a:fld>
            <a:endParaRPr lang="en-US" dirty="0"/>
          </a:p>
        </p:txBody>
      </p:sp>
      <p:sp>
        <p:nvSpPr>
          <p:cNvPr id="8" name="Footer Placeholder 7"/>
          <p:cNvSpPr>
            <a:spLocks noGrp="1"/>
          </p:cNvSpPr>
          <p:nvPr>
            <p:ph type="ftr" sz="quarter" idx="11"/>
          </p:nvPr>
        </p:nvSpPr>
        <p:spPr/>
        <p:txBody>
          <a:bodyPr/>
          <a:lstStyle/>
          <a:p>
            <a:r>
              <a:rPr lang="en-US"/>
              <a:t>July 29, 2018</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D3681-5B62-4A0D-844F-05429B2081D6}" type="datetime1">
              <a:rPr lang="en-US" smtClean="0"/>
              <a:t>7/30/2018</a:t>
            </a:fld>
            <a:endParaRPr lang="en-US" dirty="0"/>
          </a:p>
        </p:txBody>
      </p:sp>
      <p:sp>
        <p:nvSpPr>
          <p:cNvPr id="4" name="Footer Placeholder 3"/>
          <p:cNvSpPr>
            <a:spLocks noGrp="1"/>
          </p:cNvSpPr>
          <p:nvPr>
            <p:ph type="ftr" sz="quarter" idx="11"/>
          </p:nvPr>
        </p:nvSpPr>
        <p:spPr/>
        <p:txBody>
          <a:bodyPr/>
          <a:lstStyle/>
          <a:p>
            <a:r>
              <a:rPr lang="en-US"/>
              <a:t>July 29,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CCB9DBD-DABB-46A1-A8D0-E580715E13E1}" type="datetime1">
              <a:rPr lang="en-US" smtClean="0"/>
              <a:t>7/30/2018</a:t>
            </a:fld>
            <a:endParaRPr lang="en-US" dirty="0"/>
          </a:p>
        </p:txBody>
      </p:sp>
      <p:sp>
        <p:nvSpPr>
          <p:cNvPr id="3" name="Footer Placeholder 2"/>
          <p:cNvSpPr>
            <a:spLocks noGrp="1"/>
          </p:cNvSpPr>
          <p:nvPr>
            <p:ph type="ftr" sz="quarter" idx="11"/>
          </p:nvPr>
        </p:nvSpPr>
        <p:spPr/>
        <p:txBody>
          <a:bodyPr/>
          <a:lstStyle/>
          <a:p>
            <a:r>
              <a:rPr lang="en-US"/>
              <a:t>July 29, 2018</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7909AC-5A14-473E-B63D-84BC976A5726}"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613338-DF79-40C4-9B82-52CD0A23FF85}" type="datetime1">
              <a:rPr lang="en-US" smtClean="0"/>
              <a:t>7/30/2018</a:t>
            </a:fld>
            <a:endParaRPr lang="en-US" dirty="0"/>
          </a:p>
        </p:txBody>
      </p:sp>
      <p:sp>
        <p:nvSpPr>
          <p:cNvPr id="6" name="Footer Placeholder 5"/>
          <p:cNvSpPr>
            <a:spLocks noGrp="1"/>
          </p:cNvSpPr>
          <p:nvPr>
            <p:ph type="ftr" sz="quarter" idx="11"/>
          </p:nvPr>
        </p:nvSpPr>
        <p:spPr/>
        <p:txBody>
          <a:bodyPr/>
          <a:lstStyle/>
          <a:p>
            <a:r>
              <a:rPr lang="en-US"/>
              <a:t>July 29, 2018</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5B0961-2D27-4DB7-A3E1-D96433117E0E}" type="datetime1">
              <a:rPr lang="en-US" smtClean="0"/>
              <a:t>7/30/2018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July 29, 2018</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0974" y="4601190"/>
            <a:ext cx="7121769" cy="1582616"/>
          </a:xfrm>
          <a:prstGeom prst="rect">
            <a:avLst/>
          </a:prstGeom>
        </p:spPr>
      </p:pic>
      <p:sp>
        <p:nvSpPr>
          <p:cNvPr id="3" name="Subtitle 2"/>
          <p:cNvSpPr>
            <a:spLocks noGrp="1"/>
          </p:cNvSpPr>
          <p:nvPr>
            <p:ph type="subTitle" idx="1"/>
          </p:nvPr>
        </p:nvSpPr>
        <p:spPr>
          <a:xfrm>
            <a:off x="318609" y="2811424"/>
            <a:ext cx="8144134" cy="1259415"/>
          </a:xfrm>
        </p:spPr>
        <p:txBody>
          <a:bodyPr>
            <a:normAutofit fontScale="92500" lnSpcReduction="10000"/>
          </a:bodyPr>
          <a:lstStyle/>
          <a:p>
            <a:pPr algn="l"/>
            <a:r>
              <a:rPr lang="en-US" sz="6000" dirty="0"/>
              <a:t>Francis Burns UMC</a:t>
            </a:r>
          </a:p>
          <a:p>
            <a:pPr algn="l"/>
            <a:r>
              <a:rPr lang="en-US" sz="3000" dirty="0"/>
              <a:t>Congregational Meeting </a:t>
            </a:r>
          </a:p>
        </p:txBody>
      </p:sp>
    </p:spTree>
    <p:extLst>
      <p:ext uri="{BB962C8B-B14F-4D97-AF65-F5344CB8AC3E}">
        <p14:creationId xmlns:p14="http://schemas.microsoft.com/office/powerpoint/2010/main" val="628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680321" y="2127738"/>
            <a:ext cx="10186971" cy="4730262"/>
          </a:xfrm>
        </p:spPr>
        <p:txBody>
          <a:bodyPr>
            <a:normAutofit/>
          </a:bodyPr>
          <a:lstStyle/>
          <a:p>
            <a:pPr lvl="0"/>
            <a:r>
              <a:rPr lang="en-US" sz="3200" b="1" dirty="0"/>
              <a:t>List how your church lives out the mission statement for the UMC</a:t>
            </a:r>
            <a:r>
              <a:rPr lang="en-US" sz="3200" dirty="0"/>
              <a:t>	</a:t>
            </a:r>
            <a:r>
              <a:rPr lang="en-US" sz="2800" b="1" dirty="0"/>
              <a:t>. </a:t>
            </a:r>
          </a:p>
          <a:p>
            <a:pPr lvl="1"/>
            <a:r>
              <a:rPr lang="en-US" sz="2800" dirty="0"/>
              <a:t>Sermons</a:t>
            </a:r>
          </a:p>
          <a:p>
            <a:pPr lvl="1"/>
            <a:r>
              <a:rPr lang="en-US" sz="2800" dirty="0"/>
              <a:t>Bible Studies</a:t>
            </a:r>
          </a:p>
          <a:p>
            <a:pPr lvl="1"/>
            <a:r>
              <a:rPr lang="en-US" sz="2800" dirty="0"/>
              <a:t>Mission Efforts</a:t>
            </a:r>
          </a:p>
          <a:p>
            <a:pPr lvl="2"/>
            <a:r>
              <a:rPr lang="en-US" sz="2600" dirty="0"/>
              <a:t>Coat Drive</a:t>
            </a:r>
          </a:p>
          <a:p>
            <a:pPr lvl="2"/>
            <a:r>
              <a:rPr lang="en-US" sz="2600" dirty="0"/>
              <a:t>Luggage Drive</a:t>
            </a:r>
          </a:p>
          <a:p>
            <a:pPr lvl="2"/>
            <a:r>
              <a:rPr lang="en-US" sz="2600" dirty="0"/>
              <a:t>Backpack Drive</a:t>
            </a:r>
          </a:p>
          <a:p>
            <a:pPr lvl="2"/>
            <a:r>
              <a:rPr lang="en-US" sz="2600" dirty="0"/>
              <a:t>Thanksgiving Baskets</a:t>
            </a:r>
          </a:p>
          <a:p>
            <a:pPr lvl="2"/>
            <a:r>
              <a:rPr lang="en-US" sz="2600" dirty="0"/>
              <a:t>Family Helping Families</a:t>
            </a:r>
          </a:p>
          <a:p>
            <a:endParaRPr lang="en-US" dirty="0"/>
          </a:p>
        </p:txBody>
      </p:sp>
    </p:spTree>
    <p:extLst>
      <p:ext uri="{BB962C8B-B14F-4D97-AF65-F5344CB8AC3E}">
        <p14:creationId xmlns:p14="http://schemas.microsoft.com/office/powerpoint/2010/main" val="203400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680321" y="2127738"/>
            <a:ext cx="10186971" cy="4730262"/>
          </a:xfrm>
        </p:spPr>
        <p:txBody>
          <a:bodyPr>
            <a:normAutofit/>
          </a:bodyPr>
          <a:lstStyle/>
          <a:p>
            <a:r>
              <a:rPr lang="en-US" sz="3200" b="1" dirty="0"/>
              <a:t>List how your church lives out your congregational vision statement.</a:t>
            </a:r>
          </a:p>
          <a:p>
            <a:endParaRPr lang="en-US" dirty="0"/>
          </a:p>
        </p:txBody>
      </p:sp>
      <p:sp>
        <p:nvSpPr>
          <p:cNvPr id="5" name="Oval 4">
            <a:extLst>
              <a:ext uri="{FF2B5EF4-FFF2-40B4-BE49-F238E27FC236}">
                <a16:creationId xmlns:a16="http://schemas.microsoft.com/office/drawing/2014/main" id="{CBA3F2BE-C008-4984-8ED6-72A03D8424E9}"/>
              </a:ext>
            </a:extLst>
          </p:cNvPr>
          <p:cNvSpPr/>
          <p:nvPr/>
        </p:nvSpPr>
        <p:spPr>
          <a:xfrm>
            <a:off x="1172982" y="3843950"/>
            <a:ext cx="24816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Missions</a:t>
            </a:r>
          </a:p>
        </p:txBody>
      </p:sp>
      <p:sp>
        <p:nvSpPr>
          <p:cNvPr id="7" name="Oval 6">
            <a:extLst>
              <a:ext uri="{FF2B5EF4-FFF2-40B4-BE49-F238E27FC236}">
                <a16:creationId xmlns:a16="http://schemas.microsoft.com/office/drawing/2014/main" id="{58218542-48F4-4DDC-9067-CEBEC2772119}"/>
              </a:ext>
            </a:extLst>
          </p:cNvPr>
          <p:cNvSpPr/>
          <p:nvPr/>
        </p:nvSpPr>
        <p:spPr>
          <a:xfrm>
            <a:off x="4435488" y="3843950"/>
            <a:ext cx="2567739"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Evangelism</a:t>
            </a:r>
          </a:p>
        </p:txBody>
      </p:sp>
      <p:sp>
        <p:nvSpPr>
          <p:cNvPr id="8" name="Oval 7">
            <a:extLst>
              <a:ext uri="{FF2B5EF4-FFF2-40B4-BE49-F238E27FC236}">
                <a16:creationId xmlns:a16="http://schemas.microsoft.com/office/drawing/2014/main" id="{5249BF03-67CF-48E1-B941-CB7398BD57C8}"/>
              </a:ext>
            </a:extLst>
          </p:cNvPr>
          <p:cNvSpPr/>
          <p:nvPr/>
        </p:nvSpPr>
        <p:spPr>
          <a:xfrm>
            <a:off x="7832466" y="3843950"/>
            <a:ext cx="239357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Christian Education</a:t>
            </a:r>
          </a:p>
        </p:txBody>
      </p:sp>
    </p:spTree>
    <p:extLst>
      <p:ext uri="{BB962C8B-B14F-4D97-AF65-F5344CB8AC3E}">
        <p14:creationId xmlns:p14="http://schemas.microsoft.com/office/powerpoint/2010/main" val="23393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680321" y="2127738"/>
            <a:ext cx="10186971" cy="4730262"/>
          </a:xfrm>
        </p:spPr>
        <p:txBody>
          <a:bodyPr>
            <a:normAutofit/>
          </a:bodyPr>
          <a:lstStyle/>
          <a:p>
            <a:r>
              <a:rPr lang="en-US" sz="3200" b="1" dirty="0"/>
              <a:t>How are the mission and vision communicated to your congregation and the community?</a:t>
            </a:r>
            <a:endParaRPr lang="en-US" sz="3200" dirty="0"/>
          </a:p>
        </p:txBody>
      </p:sp>
      <p:sp>
        <p:nvSpPr>
          <p:cNvPr id="5" name="Oval 4">
            <a:extLst>
              <a:ext uri="{FF2B5EF4-FFF2-40B4-BE49-F238E27FC236}">
                <a16:creationId xmlns:a16="http://schemas.microsoft.com/office/drawing/2014/main" id="{CBA3F2BE-C008-4984-8ED6-72A03D8424E9}"/>
              </a:ext>
            </a:extLst>
          </p:cNvPr>
          <p:cNvSpPr/>
          <p:nvPr/>
        </p:nvSpPr>
        <p:spPr>
          <a:xfrm>
            <a:off x="1172982" y="3549232"/>
            <a:ext cx="225910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Weekly Church Programs</a:t>
            </a:r>
          </a:p>
        </p:txBody>
      </p:sp>
      <p:sp>
        <p:nvSpPr>
          <p:cNvPr id="7" name="Oval 6">
            <a:extLst>
              <a:ext uri="{FF2B5EF4-FFF2-40B4-BE49-F238E27FC236}">
                <a16:creationId xmlns:a16="http://schemas.microsoft.com/office/drawing/2014/main" id="{58218542-48F4-4DDC-9067-CEBEC2772119}"/>
              </a:ext>
            </a:extLst>
          </p:cNvPr>
          <p:cNvSpPr/>
          <p:nvPr/>
        </p:nvSpPr>
        <p:spPr>
          <a:xfrm>
            <a:off x="4577018" y="3549232"/>
            <a:ext cx="239357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Church Website</a:t>
            </a:r>
          </a:p>
        </p:txBody>
      </p:sp>
      <p:sp>
        <p:nvSpPr>
          <p:cNvPr id="8" name="Oval 7">
            <a:extLst>
              <a:ext uri="{FF2B5EF4-FFF2-40B4-BE49-F238E27FC236}">
                <a16:creationId xmlns:a16="http://schemas.microsoft.com/office/drawing/2014/main" id="{5249BF03-67CF-48E1-B941-CB7398BD57C8}"/>
              </a:ext>
            </a:extLst>
          </p:cNvPr>
          <p:cNvSpPr/>
          <p:nvPr/>
        </p:nvSpPr>
        <p:spPr>
          <a:xfrm>
            <a:off x="7900606" y="3549232"/>
            <a:ext cx="239357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Banner Displays</a:t>
            </a:r>
          </a:p>
        </p:txBody>
      </p:sp>
      <p:sp>
        <p:nvSpPr>
          <p:cNvPr id="9" name="Oval 8">
            <a:extLst>
              <a:ext uri="{FF2B5EF4-FFF2-40B4-BE49-F238E27FC236}">
                <a16:creationId xmlns:a16="http://schemas.microsoft.com/office/drawing/2014/main" id="{FECE30B5-FCF6-49DF-8625-B13363635D6B}"/>
              </a:ext>
            </a:extLst>
          </p:cNvPr>
          <p:cNvSpPr/>
          <p:nvPr/>
        </p:nvSpPr>
        <p:spPr>
          <a:xfrm>
            <a:off x="1172982" y="5247041"/>
            <a:ext cx="239357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Pastor Sermons</a:t>
            </a:r>
          </a:p>
        </p:txBody>
      </p:sp>
      <p:sp>
        <p:nvSpPr>
          <p:cNvPr id="10" name="Oval 9">
            <a:extLst>
              <a:ext uri="{FF2B5EF4-FFF2-40B4-BE49-F238E27FC236}">
                <a16:creationId xmlns:a16="http://schemas.microsoft.com/office/drawing/2014/main" id="{3EC5EF50-5985-4DE2-BD8E-3CFA28D82F00}"/>
              </a:ext>
            </a:extLst>
          </p:cNvPr>
          <p:cNvSpPr/>
          <p:nvPr/>
        </p:nvSpPr>
        <p:spPr>
          <a:xfrm>
            <a:off x="4577018" y="5247041"/>
            <a:ext cx="239357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 Ministry</a:t>
            </a:r>
          </a:p>
        </p:txBody>
      </p:sp>
      <p:sp>
        <p:nvSpPr>
          <p:cNvPr id="11" name="Oval 10">
            <a:extLst>
              <a:ext uri="{FF2B5EF4-FFF2-40B4-BE49-F238E27FC236}">
                <a16:creationId xmlns:a16="http://schemas.microsoft.com/office/drawing/2014/main" id="{3762D977-3193-482A-A171-C952C5135403}"/>
              </a:ext>
            </a:extLst>
          </p:cNvPr>
          <p:cNvSpPr/>
          <p:nvPr/>
        </p:nvSpPr>
        <p:spPr>
          <a:xfrm>
            <a:off x="7887488" y="5247041"/>
            <a:ext cx="239357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Bible Studies</a:t>
            </a:r>
          </a:p>
        </p:txBody>
      </p:sp>
    </p:spTree>
    <p:extLst>
      <p:ext uri="{BB962C8B-B14F-4D97-AF65-F5344CB8AC3E}">
        <p14:creationId xmlns:p14="http://schemas.microsoft.com/office/powerpoint/2010/main" val="383584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680321" y="2127738"/>
            <a:ext cx="10186971" cy="4730262"/>
          </a:xfrm>
        </p:spPr>
        <p:txBody>
          <a:bodyPr>
            <a:normAutofit/>
          </a:bodyPr>
          <a:lstStyle/>
          <a:p>
            <a:r>
              <a:rPr lang="en-US" sz="3200" b="1" dirty="0"/>
              <a:t>How do you understand your uniqueness as a local church?  What are you known for in this community?</a:t>
            </a:r>
            <a:endParaRPr lang="en-US" sz="3200" dirty="0"/>
          </a:p>
        </p:txBody>
      </p:sp>
      <p:sp>
        <p:nvSpPr>
          <p:cNvPr id="5" name="Oval 4">
            <a:extLst>
              <a:ext uri="{FF2B5EF4-FFF2-40B4-BE49-F238E27FC236}">
                <a16:creationId xmlns:a16="http://schemas.microsoft.com/office/drawing/2014/main" id="{CBA3F2BE-C008-4984-8ED6-72A03D8424E9}"/>
              </a:ext>
            </a:extLst>
          </p:cNvPr>
          <p:cNvSpPr/>
          <p:nvPr/>
        </p:nvSpPr>
        <p:spPr>
          <a:xfrm>
            <a:off x="1307451" y="3522702"/>
            <a:ext cx="3060153"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Music Programs/Concerts	</a:t>
            </a:r>
          </a:p>
        </p:txBody>
      </p:sp>
      <p:sp>
        <p:nvSpPr>
          <p:cNvPr id="7" name="Oval 6">
            <a:extLst>
              <a:ext uri="{FF2B5EF4-FFF2-40B4-BE49-F238E27FC236}">
                <a16:creationId xmlns:a16="http://schemas.microsoft.com/office/drawing/2014/main" id="{58218542-48F4-4DDC-9067-CEBEC2772119}"/>
              </a:ext>
            </a:extLst>
          </p:cNvPr>
          <p:cNvSpPr/>
          <p:nvPr/>
        </p:nvSpPr>
        <p:spPr>
          <a:xfrm>
            <a:off x="4577018" y="3549232"/>
            <a:ext cx="281348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Summer Feeding Program</a:t>
            </a:r>
          </a:p>
        </p:txBody>
      </p:sp>
      <p:sp>
        <p:nvSpPr>
          <p:cNvPr id="8" name="Oval 7">
            <a:extLst>
              <a:ext uri="{FF2B5EF4-FFF2-40B4-BE49-F238E27FC236}">
                <a16:creationId xmlns:a16="http://schemas.microsoft.com/office/drawing/2014/main" id="{5249BF03-67CF-48E1-B941-CB7398BD57C8}"/>
              </a:ext>
            </a:extLst>
          </p:cNvPr>
          <p:cNvSpPr/>
          <p:nvPr/>
        </p:nvSpPr>
        <p:spPr>
          <a:xfrm>
            <a:off x="7981053" y="3484258"/>
            <a:ext cx="3060153"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Freedom School</a:t>
            </a:r>
          </a:p>
        </p:txBody>
      </p:sp>
      <p:sp>
        <p:nvSpPr>
          <p:cNvPr id="9" name="Oval 8">
            <a:extLst>
              <a:ext uri="{FF2B5EF4-FFF2-40B4-BE49-F238E27FC236}">
                <a16:creationId xmlns:a16="http://schemas.microsoft.com/office/drawing/2014/main" id="{FECE30B5-FCF6-49DF-8625-B13363635D6B}"/>
              </a:ext>
            </a:extLst>
          </p:cNvPr>
          <p:cNvSpPr/>
          <p:nvPr/>
        </p:nvSpPr>
        <p:spPr>
          <a:xfrm>
            <a:off x="2837527" y="5273571"/>
            <a:ext cx="3060153"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Tutoring</a:t>
            </a:r>
          </a:p>
        </p:txBody>
      </p:sp>
      <p:sp>
        <p:nvSpPr>
          <p:cNvPr id="10" name="Oval 9">
            <a:extLst>
              <a:ext uri="{FF2B5EF4-FFF2-40B4-BE49-F238E27FC236}">
                <a16:creationId xmlns:a16="http://schemas.microsoft.com/office/drawing/2014/main" id="{3EC5EF50-5985-4DE2-BD8E-3CFA28D82F00}"/>
              </a:ext>
            </a:extLst>
          </p:cNvPr>
          <p:cNvSpPr/>
          <p:nvPr/>
        </p:nvSpPr>
        <p:spPr>
          <a:xfrm>
            <a:off x="5982327" y="5155022"/>
            <a:ext cx="3667282"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Summer Work Program with the Columbia Urban League and Epworth Home</a:t>
            </a:r>
          </a:p>
        </p:txBody>
      </p:sp>
    </p:spTree>
    <p:extLst>
      <p:ext uri="{BB962C8B-B14F-4D97-AF65-F5344CB8AC3E}">
        <p14:creationId xmlns:p14="http://schemas.microsoft.com/office/powerpoint/2010/main" val="62608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1" y="2127737"/>
            <a:ext cx="11629016" cy="5510191"/>
          </a:xfrm>
        </p:spPr>
        <p:txBody>
          <a:bodyPr>
            <a:normAutofit/>
          </a:bodyPr>
          <a:lstStyle/>
          <a:p>
            <a:r>
              <a:rPr lang="en-US" sz="3200" b="1" dirty="0"/>
              <a:t>List your church’s current ministries of Nurture, Outreach and witness.   </a:t>
            </a:r>
            <a:r>
              <a:rPr lang="en-US" sz="3200" b="1" dirty="0">
                <a:solidFill>
                  <a:schemeClr val="bg1"/>
                </a:solidFill>
              </a:rPr>
              <a:t>Nurture</a:t>
            </a:r>
            <a:endParaRPr lang="en-US" sz="3200" dirty="0">
              <a:solidFill>
                <a:schemeClr val="bg1"/>
              </a:solidFill>
            </a:endParaRPr>
          </a:p>
        </p:txBody>
      </p:sp>
      <p:sp>
        <p:nvSpPr>
          <p:cNvPr id="5" name="Oval 4">
            <a:extLst>
              <a:ext uri="{FF2B5EF4-FFF2-40B4-BE49-F238E27FC236}">
                <a16:creationId xmlns:a16="http://schemas.microsoft.com/office/drawing/2014/main" id="{CBA3F2BE-C008-4984-8ED6-72A03D8424E9}"/>
              </a:ext>
            </a:extLst>
          </p:cNvPr>
          <p:cNvSpPr/>
          <p:nvPr/>
        </p:nvSpPr>
        <p:spPr>
          <a:xfrm>
            <a:off x="138546" y="3176650"/>
            <a:ext cx="2405404"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Christian Adult Ministry</a:t>
            </a:r>
          </a:p>
        </p:txBody>
      </p:sp>
      <p:sp>
        <p:nvSpPr>
          <p:cNvPr id="11" name="Oval 10">
            <a:extLst>
              <a:ext uri="{FF2B5EF4-FFF2-40B4-BE49-F238E27FC236}">
                <a16:creationId xmlns:a16="http://schemas.microsoft.com/office/drawing/2014/main" id="{E45E2436-81E8-40F1-B3D0-09B5B8B0BCC5}"/>
              </a:ext>
            </a:extLst>
          </p:cNvPr>
          <p:cNvSpPr/>
          <p:nvPr/>
        </p:nvSpPr>
        <p:spPr>
          <a:xfrm>
            <a:off x="7253257" y="4978676"/>
            <a:ext cx="17584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Music Ministry</a:t>
            </a:r>
          </a:p>
        </p:txBody>
      </p:sp>
      <p:sp>
        <p:nvSpPr>
          <p:cNvPr id="12" name="Oval 11">
            <a:extLst>
              <a:ext uri="{FF2B5EF4-FFF2-40B4-BE49-F238E27FC236}">
                <a16:creationId xmlns:a16="http://schemas.microsoft.com/office/drawing/2014/main" id="{426C5676-37AB-4435-A5DC-2BA16286D9A8}"/>
              </a:ext>
            </a:extLst>
          </p:cNvPr>
          <p:cNvSpPr/>
          <p:nvPr/>
        </p:nvSpPr>
        <p:spPr>
          <a:xfrm>
            <a:off x="9514111" y="4978676"/>
            <a:ext cx="17584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Ministry (Married Couples)</a:t>
            </a:r>
          </a:p>
        </p:txBody>
      </p:sp>
      <p:sp>
        <p:nvSpPr>
          <p:cNvPr id="13" name="Oval 12">
            <a:extLst>
              <a:ext uri="{FF2B5EF4-FFF2-40B4-BE49-F238E27FC236}">
                <a16:creationId xmlns:a16="http://schemas.microsoft.com/office/drawing/2014/main" id="{2083C2A2-DE21-4289-B21E-53FD7A8610F1}"/>
              </a:ext>
            </a:extLst>
          </p:cNvPr>
          <p:cNvSpPr/>
          <p:nvPr/>
        </p:nvSpPr>
        <p:spPr>
          <a:xfrm>
            <a:off x="4813657" y="3176650"/>
            <a:ext cx="2196211"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Christian Education</a:t>
            </a:r>
          </a:p>
        </p:txBody>
      </p:sp>
      <p:sp>
        <p:nvSpPr>
          <p:cNvPr id="14" name="Oval 13">
            <a:extLst>
              <a:ext uri="{FF2B5EF4-FFF2-40B4-BE49-F238E27FC236}">
                <a16:creationId xmlns:a16="http://schemas.microsoft.com/office/drawing/2014/main" id="{719B5BCD-A925-4F15-B858-72837A7B058C}"/>
              </a:ext>
            </a:extLst>
          </p:cNvPr>
          <p:cNvSpPr/>
          <p:nvPr/>
        </p:nvSpPr>
        <p:spPr>
          <a:xfrm>
            <a:off x="7047084" y="3176650"/>
            <a:ext cx="2633010"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Church School Superintendent</a:t>
            </a:r>
          </a:p>
        </p:txBody>
      </p:sp>
      <p:sp>
        <p:nvSpPr>
          <p:cNvPr id="15" name="Oval 14">
            <a:extLst>
              <a:ext uri="{FF2B5EF4-FFF2-40B4-BE49-F238E27FC236}">
                <a16:creationId xmlns:a16="http://schemas.microsoft.com/office/drawing/2014/main" id="{E4650299-A574-402A-A275-428BD90183AA}"/>
              </a:ext>
            </a:extLst>
          </p:cNvPr>
          <p:cNvSpPr/>
          <p:nvPr/>
        </p:nvSpPr>
        <p:spPr>
          <a:xfrm>
            <a:off x="9717311" y="3176649"/>
            <a:ext cx="2432857"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Education Ministry</a:t>
            </a:r>
          </a:p>
        </p:txBody>
      </p:sp>
      <p:sp>
        <p:nvSpPr>
          <p:cNvPr id="16" name="Oval 15">
            <a:extLst>
              <a:ext uri="{FF2B5EF4-FFF2-40B4-BE49-F238E27FC236}">
                <a16:creationId xmlns:a16="http://schemas.microsoft.com/office/drawing/2014/main" id="{A3C6ED65-674B-4A48-8AA8-7123467FD066}"/>
              </a:ext>
            </a:extLst>
          </p:cNvPr>
          <p:cNvSpPr/>
          <p:nvPr/>
        </p:nvSpPr>
        <p:spPr>
          <a:xfrm>
            <a:off x="2731551" y="4978676"/>
            <a:ext cx="17584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Worship Ministry</a:t>
            </a:r>
          </a:p>
        </p:txBody>
      </p:sp>
      <p:sp>
        <p:nvSpPr>
          <p:cNvPr id="17" name="Oval 16">
            <a:extLst>
              <a:ext uri="{FF2B5EF4-FFF2-40B4-BE49-F238E27FC236}">
                <a16:creationId xmlns:a16="http://schemas.microsoft.com/office/drawing/2014/main" id="{79EC1314-13CE-48E0-A52B-8362F585425B}"/>
              </a:ext>
            </a:extLst>
          </p:cNvPr>
          <p:cNvSpPr/>
          <p:nvPr/>
        </p:nvSpPr>
        <p:spPr>
          <a:xfrm>
            <a:off x="4992404" y="4978676"/>
            <a:ext cx="17584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Youth Ministry</a:t>
            </a:r>
          </a:p>
        </p:txBody>
      </p:sp>
      <p:sp>
        <p:nvSpPr>
          <p:cNvPr id="18" name="Oval 17">
            <a:extLst>
              <a:ext uri="{FF2B5EF4-FFF2-40B4-BE49-F238E27FC236}">
                <a16:creationId xmlns:a16="http://schemas.microsoft.com/office/drawing/2014/main" id="{BAC64254-45CF-412D-A567-61ADA0D5AB95}"/>
              </a:ext>
            </a:extLst>
          </p:cNvPr>
          <p:cNvSpPr/>
          <p:nvPr/>
        </p:nvSpPr>
        <p:spPr>
          <a:xfrm>
            <a:off x="470698" y="4978676"/>
            <a:ext cx="17584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Older Adult Ministry</a:t>
            </a:r>
          </a:p>
        </p:txBody>
      </p:sp>
      <p:sp>
        <p:nvSpPr>
          <p:cNvPr id="19" name="Oval 18">
            <a:extLst>
              <a:ext uri="{FF2B5EF4-FFF2-40B4-BE49-F238E27FC236}">
                <a16:creationId xmlns:a16="http://schemas.microsoft.com/office/drawing/2014/main" id="{E90C9937-BA15-40EF-A229-525231979137}"/>
              </a:ext>
            </a:extLst>
          </p:cNvPr>
          <p:cNvSpPr/>
          <p:nvPr/>
        </p:nvSpPr>
        <p:spPr>
          <a:xfrm>
            <a:off x="2581166" y="3176650"/>
            <a:ext cx="2195275"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Children’s Ministry</a:t>
            </a:r>
          </a:p>
        </p:txBody>
      </p:sp>
    </p:spTree>
    <p:extLst>
      <p:ext uri="{BB962C8B-B14F-4D97-AF65-F5344CB8AC3E}">
        <p14:creationId xmlns:p14="http://schemas.microsoft.com/office/powerpoint/2010/main" val="200991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1" y="2127737"/>
            <a:ext cx="11629016" cy="5510191"/>
          </a:xfrm>
        </p:spPr>
        <p:txBody>
          <a:bodyPr>
            <a:normAutofit/>
          </a:bodyPr>
          <a:lstStyle/>
          <a:p>
            <a:r>
              <a:rPr lang="en-US" sz="3200" b="1" dirty="0"/>
              <a:t>List your church’s current ministries of Nurture, Outreach and witness.  </a:t>
            </a:r>
            <a:r>
              <a:rPr lang="en-US" sz="3200" b="1" dirty="0">
                <a:solidFill>
                  <a:schemeClr val="bg1"/>
                </a:solidFill>
              </a:rPr>
              <a:t>Outreach</a:t>
            </a:r>
            <a:endParaRPr lang="en-US" sz="3200" dirty="0">
              <a:solidFill>
                <a:schemeClr val="bg1"/>
              </a:solidFill>
            </a:endParaRPr>
          </a:p>
        </p:txBody>
      </p:sp>
      <p:sp>
        <p:nvSpPr>
          <p:cNvPr id="5" name="Oval 4">
            <a:extLst>
              <a:ext uri="{FF2B5EF4-FFF2-40B4-BE49-F238E27FC236}">
                <a16:creationId xmlns:a16="http://schemas.microsoft.com/office/drawing/2014/main" id="{CBA3F2BE-C008-4984-8ED6-72A03D8424E9}"/>
              </a:ext>
            </a:extLst>
          </p:cNvPr>
          <p:cNvSpPr/>
          <p:nvPr/>
        </p:nvSpPr>
        <p:spPr>
          <a:xfrm>
            <a:off x="344200" y="3169761"/>
            <a:ext cx="2167880"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&amp; Welfare</a:t>
            </a:r>
          </a:p>
        </p:txBody>
      </p:sp>
      <p:sp>
        <p:nvSpPr>
          <p:cNvPr id="11" name="Oval 10">
            <a:extLst>
              <a:ext uri="{FF2B5EF4-FFF2-40B4-BE49-F238E27FC236}">
                <a16:creationId xmlns:a16="http://schemas.microsoft.com/office/drawing/2014/main" id="{E45E2436-81E8-40F1-B3D0-09B5B8B0BCC5}"/>
              </a:ext>
            </a:extLst>
          </p:cNvPr>
          <p:cNvSpPr/>
          <p:nvPr/>
        </p:nvSpPr>
        <p:spPr>
          <a:xfrm>
            <a:off x="8264310" y="5072761"/>
            <a:ext cx="228380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Interreligious Concerns</a:t>
            </a:r>
          </a:p>
        </p:txBody>
      </p:sp>
      <p:sp>
        <p:nvSpPr>
          <p:cNvPr id="13" name="Oval 12">
            <a:extLst>
              <a:ext uri="{FF2B5EF4-FFF2-40B4-BE49-F238E27FC236}">
                <a16:creationId xmlns:a16="http://schemas.microsoft.com/office/drawing/2014/main" id="{2083C2A2-DE21-4289-B21E-53FD7A8610F1}"/>
              </a:ext>
            </a:extLst>
          </p:cNvPr>
          <p:cNvSpPr/>
          <p:nvPr/>
        </p:nvSpPr>
        <p:spPr>
          <a:xfrm>
            <a:off x="5546988" y="3169761"/>
            <a:ext cx="228380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Status &amp; Role of Women</a:t>
            </a:r>
          </a:p>
        </p:txBody>
      </p:sp>
      <p:sp>
        <p:nvSpPr>
          <p:cNvPr id="14" name="Oval 13">
            <a:extLst>
              <a:ext uri="{FF2B5EF4-FFF2-40B4-BE49-F238E27FC236}">
                <a16:creationId xmlns:a16="http://schemas.microsoft.com/office/drawing/2014/main" id="{719B5BCD-A925-4F15-B858-72837A7B058C}"/>
              </a:ext>
            </a:extLst>
          </p:cNvPr>
          <p:cNvSpPr/>
          <p:nvPr/>
        </p:nvSpPr>
        <p:spPr>
          <a:xfrm>
            <a:off x="8264310" y="3169761"/>
            <a:ext cx="2189686"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Native American</a:t>
            </a:r>
          </a:p>
        </p:txBody>
      </p:sp>
      <p:sp>
        <p:nvSpPr>
          <p:cNvPr id="16" name="Oval 15">
            <a:extLst>
              <a:ext uri="{FF2B5EF4-FFF2-40B4-BE49-F238E27FC236}">
                <a16:creationId xmlns:a16="http://schemas.microsoft.com/office/drawing/2014/main" id="{A3C6ED65-674B-4A48-8AA8-7123467FD066}"/>
              </a:ext>
            </a:extLst>
          </p:cNvPr>
          <p:cNvSpPr/>
          <p:nvPr/>
        </p:nvSpPr>
        <p:spPr>
          <a:xfrm>
            <a:off x="2945594" y="5072761"/>
            <a:ext cx="2283807"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Religion and Race</a:t>
            </a:r>
          </a:p>
        </p:txBody>
      </p:sp>
      <p:sp>
        <p:nvSpPr>
          <p:cNvPr id="17" name="Oval 16">
            <a:extLst>
              <a:ext uri="{FF2B5EF4-FFF2-40B4-BE49-F238E27FC236}">
                <a16:creationId xmlns:a16="http://schemas.microsoft.com/office/drawing/2014/main" id="{79EC1314-13CE-48E0-A52B-8362F585425B}"/>
              </a:ext>
            </a:extLst>
          </p:cNvPr>
          <p:cNvSpPr/>
          <p:nvPr/>
        </p:nvSpPr>
        <p:spPr>
          <a:xfrm>
            <a:off x="5546988" y="5072761"/>
            <a:ext cx="228380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Freedom School</a:t>
            </a:r>
          </a:p>
        </p:txBody>
      </p:sp>
      <p:sp>
        <p:nvSpPr>
          <p:cNvPr id="18" name="Oval 17">
            <a:extLst>
              <a:ext uri="{FF2B5EF4-FFF2-40B4-BE49-F238E27FC236}">
                <a16:creationId xmlns:a16="http://schemas.microsoft.com/office/drawing/2014/main" id="{BAC64254-45CF-412D-A567-61ADA0D5AB95}"/>
              </a:ext>
            </a:extLst>
          </p:cNvPr>
          <p:cNvSpPr/>
          <p:nvPr/>
        </p:nvSpPr>
        <p:spPr>
          <a:xfrm>
            <a:off x="344200" y="5072761"/>
            <a:ext cx="2167880"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Promise</a:t>
            </a:r>
          </a:p>
        </p:txBody>
      </p:sp>
      <p:sp>
        <p:nvSpPr>
          <p:cNvPr id="19" name="Oval 18">
            <a:extLst>
              <a:ext uri="{FF2B5EF4-FFF2-40B4-BE49-F238E27FC236}">
                <a16:creationId xmlns:a16="http://schemas.microsoft.com/office/drawing/2014/main" id="{E90C9937-BA15-40EF-A229-525231979137}"/>
              </a:ext>
            </a:extLst>
          </p:cNvPr>
          <p:cNvSpPr/>
          <p:nvPr/>
        </p:nvSpPr>
        <p:spPr>
          <a:xfrm>
            <a:off x="2945594" y="3169761"/>
            <a:ext cx="2167880"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Missions</a:t>
            </a:r>
          </a:p>
        </p:txBody>
      </p:sp>
    </p:spTree>
    <p:extLst>
      <p:ext uri="{BB962C8B-B14F-4D97-AF65-F5344CB8AC3E}">
        <p14:creationId xmlns:p14="http://schemas.microsoft.com/office/powerpoint/2010/main" val="224985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1" y="2127737"/>
            <a:ext cx="11629016" cy="5510191"/>
          </a:xfrm>
        </p:spPr>
        <p:txBody>
          <a:bodyPr>
            <a:normAutofit/>
          </a:bodyPr>
          <a:lstStyle/>
          <a:p>
            <a:r>
              <a:rPr lang="en-US" sz="3200" b="1" dirty="0"/>
              <a:t>List your church’s current ministries of Nurture, Outreach and witness.</a:t>
            </a:r>
            <a:endParaRPr lang="en-US" sz="3200" dirty="0"/>
          </a:p>
        </p:txBody>
      </p:sp>
      <p:sp>
        <p:nvSpPr>
          <p:cNvPr id="5" name="Oval 4">
            <a:extLst>
              <a:ext uri="{FF2B5EF4-FFF2-40B4-BE49-F238E27FC236}">
                <a16:creationId xmlns:a16="http://schemas.microsoft.com/office/drawing/2014/main" id="{CBA3F2BE-C008-4984-8ED6-72A03D8424E9}"/>
              </a:ext>
            </a:extLst>
          </p:cNvPr>
          <p:cNvSpPr/>
          <p:nvPr/>
        </p:nvSpPr>
        <p:spPr>
          <a:xfrm>
            <a:off x="298808" y="3249981"/>
            <a:ext cx="2664297"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Communications</a:t>
            </a:r>
          </a:p>
        </p:txBody>
      </p:sp>
      <p:sp>
        <p:nvSpPr>
          <p:cNvPr id="11" name="Oval 10">
            <a:extLst>
              <a:ext uri="{FF2B5EF4-FFF2-40B4-BE49-F238E27FC236}">
                <a16:creationId xmlns:a16="http://schemas.microsoft.com/office/drawing/2014/main" id="{E45E2436-81E8-40F1-B3D0-09B5B8B0BCC5}"/>
              </a:ext>
            </a:extLst>
          </p:cNvPr>
          <p:cNvSpPr/>
          <p:nvPr/>
        </p:nvSpPr>
        <p:spPr>
          <a:xfrm>
            <a:off x="298808" y="5203572"/>
            <a:ext cx="2486162"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Prayer Ministry</a:t>
            </a:r>
          </a:p>
        </p:txBody>
      </p:sp>
      <p:sp>
        <p:nvSpPr>
          <p:cNvPr id="13" name="Oval 12">
            <a:extLst>
              <a:ext uri="{FF2B5EF4-FFF2-40B4-BE49-F238E27FC236}">
                <a16:creationId xmlns:a16="http://schemas.microsoft.com/office/drawing/2014/main" id="{2083C2A2-DE21-4289-B21E-53FD7A8610F1}"/>
              </a:ext>
            </a:extLst>
          </p:cNvPr>
          <p:cNvSpPr/>
          <p:nvPr/>
        </p:nvSpPr>
        <p:spPr>
          <a:xfrm>
            <a:off x="6325448" y="2583052"/>
            <a:ext cx="2373469"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 Visitation</a:t>
            </a:r>
          </a:p>
        </p:txBody>
      </p:sp>
      <p:sp>
        <p:nvSpPr>
          <p:cNvPr id="14" name="Oval 13">
            <a:extLst>
              <a:ext uri="{FF2B5EF4-FFF2-40B4-BE49-F238E27FC236}">
                <a16:creationId xmlns:a16="http://schemas.microsoft.com/office/drawing/2014/main" id="{719B5BCD-A925-4F15-B858-72837A7B058C}"/>
              </a:ext>
            </a:extLst>
          </p:cNvPr>
          <p:cNvSpPr/>
          <p:nvPr/>
        </p:nvSpPr>
        <p:spPr>
          <a:xfrm>
            <a:off x="9379460" y="3249981"/>
            <a:ext cx="2240778"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Membership</a:t>
            </a:r>
          </a:p>
        </p:txBody>
      </p:sp>
      <p:sp>
        <p:nvSpPr>
          <p:cNvPr id="16" name="Oval 15">
            <a:extLst>
              <a:ext uri="{FF2B5EF4-FFF2-40B4-BE49-F238E27FC236}">
                <a16:creationId xmlns:a16="http://schemas.microsoft.com/office/drawing/2014/main" id="{A3C6ED65-674B-4A48-8AA8-7123467FD066}"/>
              </a:ext>
            </a:extLst>
          </p:cNvPr>
          <p:cNvSpPr/>
          <p:nvPr/>
        </p:nvSpPr>
        <p:spPr>
          <a:xfrm>
            <a:off x="6393593" y="5427233"/>
            <a:ext cx="2305324"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Archives and History</a:t>
            </a:r>
          </a:p>
        </p:txBody>
      </p:sp>
      <p:sp>
        <p:nvSpPr>
          <p:cNvPr id="17" name="Oval 16">
            <a:extLst>
              <a:ext uri="{FF2B5EF4-FFF2-40B4-BE49-F238E27FC236}">
                <a16:creationId xmlns:a16="http://schemas.microsoft.com/office/drawing/2014/main" id="{79EC1314-13CE-48E0-A52B-8362F585425B}"/>
              </a:ext>
            </a:extLst>
          </p:cNvPr>
          <p:cNvSpPr/>
          <p:nvPr/>
        </p:nvSpPr>
        <p:spPr>
          <a:xfrm>
            <a:off x="9246769" y="5203572"/>
            <a:ext cx="2373469"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a:t>
            </a:r>
          </a:p>
          <a:p>
            <a:pPr algn="ctr"/>
            <a:r>
              <a:rPr lang="en-US" dirty="0"/>
              <a:t>UMC-Women</a:t>
            </a:r>
          </a:p>
          <a:p>
            <a:pPr algn="ctr"/>
            <a:r>
              <a:rPr lang="en-US" dirty="0"/>
              <a:t>UMC-Men</a:t>
            </a:r>
          </a:p>
        </p:txBody>
      </p:sp>
      <p:sp>
        <p:nvSpPr>
          <p:cNvPr id="18" name="Oval 17">
            <a:extLst>
              <a:ext uri="{FF2B5EF4-FFF2-40B4-BE49-F238E27FC236}">
                <a16:creationId xmlns:a16="http://schemas.microsoft.com/office/drawing/2014/main" id="{BAC64254-45CF-412D-A567-61ADA0D5AB95}"/>
              </a:ext>
            </a:extLst>
          </p:cNvPr>
          <p:cNvSpPr/>
          <p:nvPr/>
        </p:nvSpPr>
        <p:spPr>
          <a:xfrm>
            <a:off x="3432752" y="5427233"/>
            <a:ext cx="2351315"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Hospitality</a:t>
            </a:r>
          </a:p>
        </p:txBody>
      </p:sp>
      <p:sp>
        <p:nvSpPr>
          <p:cNvPr id="19" name="Oval 18">
            <a:extLst>
              <a:ext uri="{FF2B5EF4-FFF2-40B4-BE49-F238E27FC236}">
                <a16:creationId xmlns:a16="http://schemas.microsoft.com/office/drawing/2014/main" id="{E90C9937-BA15-40EF-A229-525231979137}"/>
              </a:ext>
            </a:extLst>
          </p:cNvPr>
          <p:cNvSpPr/>
          <p:nvPr/>
        </p:nvSpPr>
        <p:spPr>
          <a:xfrm>
            <a:off x="3334824" y="2583052"/>
            <a:ext cx="2449243"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Evangelism</a:t>
            </a:r>
          </a:p>
        </p:txBody>
      </p:sp>
      <p:sp>
        <p:nvSpPr>
          <p:cNvPr id="12" name="Oval 11">
            <a:extLst>
              <a:ext uri="{FF2B5EF4-FFF2-40B4-BE49-F238E27FC236}">
                <a16:creationId xmlns:a16="http://schemas.microsoft.com/office/drawing/2014/main" id="{941BD053-2366-4EF6-9EFE-557D81F8575E}"/>
              </a:ext>
            </a:extLst>
          </p:cNvPr>
          <p:cNvSpPr/>
          <p:nvPr/>
        </p:nvSpPr>
        <p:spPr>
          <a:xfrm>
            <a:off x="4600987" y="4030173"/>
            <a:ext cx="2449243" cy="1430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Witness</a:t>
            </a:r>
          </a:p>
        </p:txBody>
      </p:sp>
      <p:cxnSp>
        <p:nvCxnSpPr>
          <p:cNvPr id="6" name="Straight Arrow Connector 5">
            <a:extLst>
              <a:ext uri="{FF2B5EF4-FFF2-40B4-BE49-F238E27FC236}">
                <a16:creationId xmlns:a16="http://schemas.microsoft.com/office/drawing/2014/main" id="{0F16E0BF-1C09-4C0B-899D-C80E7FE5D3B6}"/>
              </a:ext>
            </a:extLst>
          </p:cNvPr>
          <p:cNvCxnSpPr>
            <a:cxnSpLocks/>
          </p:cNvCxnSpPr>
          <p:nvPr/>
        </p:nvCxnSpPr>
        <p:spPr>
          <a:xfrm>
            <a:off x="6990849" y="5213407"/>
            <a:ext cx="206324" cy="172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2F4225-F00C-4641-877D-115B5DDA82EA}"/>
              </a:ext>
            </a:extLst>
          </p:cNvPr>
          <p:cNvCxnSpPr>
            <a:cxnSpLocks/>
          </p:cNvCxnSpPr>
          <p:nvPr/>
        </p:nvCxnSpPr>
        <p:spPr>
          <a:xfrm flipV="1">
            <a:off x="7171440" y="4227636"/>
            <a:ext cx="2040540" cy="48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9877A1-A90A-41DB-99F0-7DF0B0CB6658}"/>
              </a:ext>
            </a:extLst>
          </p:cNvPr>
          <p:cNvCxnSpPr>
            <a:cxnSpLocks/>
          </p:cNvCxnSpPr>
          <p:nvPr/>
        </p:nvCxnSpPr>
        <p:spPr>
          <a:xfrm>
            <a:off x="7010505" y="5005019"/>
            <a:ext cx="2226526" cy="550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A28252-5B9F-4214-9A6E-DF8016A3C614}"/>
              </a:ext>
            </a:extLst>
          </p:cNvPr>
          <p:cNvCxnSpPr>
            <a:cxnSpLocks/>
          </p:cNvCxnSpPr>
          <p:nvPr/>
        </p:nvCxnSpPr>
        <p:spPr>
          <a:xfrm flipV="1">
            <a:off x="6809007" y="4003784"/>
            <a:ext cx="201498" cy="231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FF9C44-3059-4D01-AFCB-456C6E35243F}"/>
              </a:ext>
            </a:extLst>
          </p:cNvPr>
          <p:cNvCxnSpPr>
            <a:cxnSpLocks/>
          </p:cNvCxnSpPr>
          <p:nvPr/>
        </p:nvCxnSpPr>
        <p:spPr>
          <a:xfrm flipH="1" flipV="1">
            <a:off x="4558959" y="4070816"/>
            <a:ext cx="229375" cy="21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433F1E1-B2E5-4FD8-8236-657F8F292A37}"/>
              </a:ext>
            </a:extLst>
          </p:cNvPr>
          <p:cNvCxnSpPr>
            <a:cxnSpLocks/>
          </p:cNvCxnSpPr>
          <p:nvPr/>
        </p:nvCxnSpPr>
        <p:spPr>
          <a:xfrm flipH="1" flipV="1">
            <a:off x="2933255" y="4215794"/>
            <a:ext cx="1546522" cy="44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C1B8D9-D29E-4294-960E-1926CF2446FB}"/>
              </a:ext>
            </a:extLst>
          </p:cNvPr>
          <p:cNvCxnSpPr>
            <a:cxnSpLocks/>
          </p:cNvCxnSpPr>
          <p:nvPr/>
        </p:nvCxnSpPr>
        <p:spPr>
          <a:xfrm flipH="1">
            <a:off x="2748140" y="4956799"/>
            <a:ext cx="1813480" cy="62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248F75-CB3E-47B3-B839-42A70443FF0C}"/>
              </a:ext>
            </a:extLst>
          </p:cNvPr>
          <p:cNvCxnSpPr>
            <a:cxnSpLocks/>
          </p:cNvCxnSpPr>
          <p:nvPr/>
        </p:nvCxnSpPr>
        <p:spPr>
          <a:xfrm flipH="1">
            <a:off x="5756551" y="5506600"/>
            <a:ext cx="178379" cy="347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31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92280" y="1753255"/>
            <a:ext cx="11629016" cy="5104746"/>
          </a:xfrm>
        </p:spPr>
        <p:txBody>
          <a:bodyPr>
            <a:normAutofit/>
          </a:bodyPr>
          <a:lstStyle/>
          <a:p>
            <a:r>
              <a:rPr lang="en-US" sz="3200" b="1" dirty="0"/>
              <a:t>How many active leaders are in the church?  What is the leader’s role?  16 Active Leaders</a:t>
            </a:r>
            <a:endParaRPr lang="en-US" sz="3200" dirty="0"/>
          </a:p>
        </p:txBody>
      </p:sp>
      <p:sp>
        <p:nvSpPr>
          <p:cNvPr id="20" name="Rectangle 19">
            <a:extLst>
              <a:ext uri="{FF2B5EF4-FFF2-40B4-BE49-F238E27FC236}">
                <a16:creationId xmlns:a16="http://schemas.microsoft.com/office/drawing/2014/main" id="{E5B853B9-4DDC-4B97-8FD8-BB9612B55A50}"/>
              </a:ext>
            </a:extLst>
          </p:cNvPr>
          <p:cNvSpPr/>
          <p:nvPr/>
        </p:nvSpPr>
        <p:spPr>
          <a:xfrm>
            <a:off x="3955230" y="614913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Worship Chair</a:t>
            </a:r>
          </a:p>
        </p:txBody>
      </p:sp>
      <p:sp>
        <p:nvSpPr>
          <p:cNvPr id="21" name="Rectangle 20">
            <a:extLst>
              <a:ext uri="{FF2B5EF4-FFF2-40B4-BE49-F238E27FC236}">
                <a16:creationId xmlns:a16="http://schemas.microsoft.com/office/drawing/2014/main" id="{5E901858-7701-4DE6-BDE6-9FC6051A37EF}"/>
              </a:ext>
            </a:extLst>
          </p:cNvPr>
          <p:cNvSpPr/>
          <p:nvPr/>
        </p:nvSpPr>
        <p:spPr>
          <a:xfrm>
            <a:off x="3955230" y="523318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UMC-Youth</a:t>
            </a:r>
          </a:p>
        </p:txBody>
      </p:sp>
      <p:sp>
        <p:nvSpPr>
          <p:cNvPr id="22" name="Rectangle 21">
            <a:extLst>
              <a:ext uri="{FF2B5EF4-FFF2-40B4-BE49-F238E27FC236}">
                <a16:creationId xmlns:a16="http://schemas.microsoft.com/office/drawing/2014/main" id="{92D79F4F-E47C-463C-BF1F-23C9A368A666}"/>
              </a:ext>
            </a:extLst>
          </p:cNvPr>
          <p:cNvSpPr/>
          <p:nvPr/>
        </p:nvSpPr>
        <p:spPr>
          <a:xfrm>
            <a:off x="3955230" y="4221928"/>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Treasurer</a:t>
            </a:r>
          </a:p>
        </p:txBody>
      </p:sp>
      <p:sp>
        <p:nvSpPr>
          <p:cNvPr id="23" name="Rectangle 22">
            <a:extLst>
              <a:ext uri="{FF2B5EF4-FFF2-40B4-BE49-F238E27FC236}">
                <a16:creationId xmlns:a16="http://schemas.microsoft.com/office/drawing/2014/main" id="{DD8C4016-9CE6-4463-A4E3-5F1DC2F6CC06}"/>
              </a:ext>
            </a:extLst>
          </p:cNvPr>
          <p:cNvSpPr/>
          <p:nvPr/>
        </p:nvSpPr>
        <p:spPr>
          <a:xfrm>
            <a:off x="6442039" y="614913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Disciple Coordinator</a:t>
            </a:r>
          </a:p>
        </p:txBody>
      </p:sp>
      <p:sp>
        <p:nvSpPr>
          <p:cNvPr id="24" name="Rectangle 23">
            <a:extLst>
              <a:ext uri="{FF2B5EF4-FFF2-40B4-BE49-F238E27FC236}">
                <a16:creationId xmlns:a16="http://schemas.microsoft.com/office/drawing/2014/main" id="{4246E459-F693-4307-B15C-52DE0158A948}"/>
              </a:ext>
            </a:extLst>
          </p:cNvPr>
          <p:cNvSpPr/>
          <p:nvPr/>
        </p:nvSpPr>
        <p:spPr>
          <a:xfrm>
            <a:off x="6442039" y="523318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Nurture</a:t>
            </a:r>
          </a:p>
        </p:txBody>
      </p:sp>
      <p:sp>
        <p:nvSpPr>
          <p:cNvPr id="25" name="Rectangle 24">
            <a:extLst>
              <a:ext uri="{FF2B5EF4-FFF2-40B4-BE49-F238E27FC236}">
                <a16:creationId xmlns:a16="http://schemas.microsoft.com/office/drawing/2014/main" id="{345E5F02-D59F-4353-82F8-9D24773C391F}"/>
              </a:ext>
            </a:extLst>
          </p:cNvPr>
          <p:cNvSpPr/>
          <p:nvPr/>
        </p:nvSpPr>
        <p:spPr>
          <a:xfrm>
            <a:off x="6442039" y="4221928"/>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Trustee Chair</a:t>
            </a:r>
          </a:p>
        </p:txBody>
      </p:sp>
      <p:sp>
        <p:nvSpPr>
          <p:cNvPr id="26" name="Rectangle 25">
            <a:extLst>
              <a:ext uri="{FF2B5EF4-FFF2-40B4-BE49-F238E27FC236}">
                <a16:creationId xmlns:a16="http://schemas.microsoft.com/office/drawing/2014/main" id="{7CBF2DCE-270F-4117-8C7C-8785387ACD67}"/>
              </a:ext>
            </a:extLst>
          </p:cNvPr>
          <p:cNvSpPr/>
          <p:nvPr/>
        </p:nvSpPr>
        <p:spPr>
          <a:xfrm>
            <a:off x="8928848" y="614913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 Member</a:t>
            </a:r>
          </a:p>
          <a:p>
            <a:pPr algn="ctr"/>
            <a:r>
              <a:rPr lang="en-US" dirty="0"/>
              <a:t>Annual Conf</a:t>
            </a:r>
          </a:p>
        </p:txBody>
      </p:sp>
      <p:sp>
        <p:nvSpPr>
          <p:cNvPr id="27" name="Rectangle 26">
            <a:extLst>
              <a:ext uri="{FF2B5EF4-FFF2-40B4-BE49-F238E27FC236}">
                <a16:creationId xmlns:a16="http://schemas.microsoft.com/office/drawing/2014/main" id="{160B6EA6-23A4-43B1-969F-767A4277E83B}"/>
              </a:ext>
            </a:extLst>
          </p:cNvPr>
          <p:cNvSpPr/>
          <p:nvPr/>
        </p:nvSpPr>
        <p:spPr>
          <a:xfrm>
            <a:off x="8928848" y="523318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Outreach Chair</a:t>
            </a:r>
          </a:p>
        </p:txBody>
      </p:sp>
      <p:sp>
        <p:nvSpPr>
          <p:cNvPr id="28" name="Rectangle 27">
            <a:extLst>
              <a:ext uri="{FF2B5EF4-FFF2-40B4-BE49-F238E27FC236}">
                <a16:creationId xmlns:a16="http://schemas.microsoft.com/office/drawing/2014/main" id="{C56CE845-9DC6-4FEA-B62A-00F13ECF248E}"/>
              </a:ext>
            </a:extLst>
          </p:cNvPr>
          <p:cNvSpPr/>
          <p:nvPr/>
        </p:nvSpPr>
        <p:spPr>
          <a:xfrm>
            <a:off x="8928848" y="4221928"/>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UMC-Women</a:t>
            </a:r>
          </a:p>
        </p:txBody>
      </p:sp>
      <p:sp>
        <p:nvSpPr>
          <p:cNvPr id="4" name="Rectangle 3">
            <a:extLst>
              <a:ext uri="{FF2B5EF4-FFF2-40B4-BE49-F238E27FC236}">
                <a16:creationId xmlns:a16="http://schemas.microsoft.com/office/drawing/2014/main" id="{793E614A-D75E-41B8-8FA0-E98D992E00A1}"/>
              </a:ext>
            </a:extLst>
          </p:cNvPr>
          <p:cNvSpPr/>
          <p:nvPr/>
        </p:nvSpPr>
        <p:spPr>
          <a:xfrm>
            <a:off x="1282752" y="3248361"/>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Pastor</a:t>
            </a:r>
          </a:p>
        </p:txBody>
      </p:sp>
      <p:sp>
        <p:nvSpPr>
          <p:cNvPr id="29" name="Rectangle 28">
            <a:extLst>
              <a:ext uri="{FF2B5EF4-FFF2-40B4-BE49-F238E27FC236}">
                <a16:creationId xmlns:a16="http://schemas.microsoft.com/office/drawing/2014/main" id="{D6D375B5-273F-4E6E-B01E-ACBE57696508}"/>
              </a:ext>
            </a:extLst>
          </p:cNvPr>
          <p:cNvSpPr/>
          <p:nvPr/>
        </p:nvSpPr>
        <p:spPr>
          <a:xfrm>
            <a:off x="3955230" y="3248361"/>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Lay Leader</a:t>
            </a:r>
          </a:p>
        </p:txBody>
      </p:sp>
      <p:sp>
        <p:nvSpPr>
          <p:cNvPr id="30" name="Rectangle 29">
            <a:extLst>
              <a:ext uri="{FF2B5EF4-FFF2-40B4-BE49-F238E27FC236}">
                <a16:creationId xmlns:a16="http://schemas.microsoft.com/office/drawing/2014/main" id="{5B60C8B2-1D2C-45D0-A88D-6A81AB373F32}"/>
              </a:ext>
            </a:extLst>
          </p:cNvPr>
          <p:cNvSpPr/>
          <p:nvPr/>
        </p:nvSpPr>
        <p:spPr>
          <a:xfrm>
            <a:off x="6442039" y="3248361"/>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Church Council Chair</a:t>
            </a:r>
          </a:p>
        </p:txBody>
      </p:sp>
      <p:sp>
        <p:nvSpPr>
          <p:cNvPr id="31" name="Rectangle 30">
            <a:extLst>
              <a:ext uri="{FF2B5EF4-FFF2-40B4-BE49-F238E27FC236}">
                <a16:creationId xmlns:a16="http://schemas.microsoft.com/office/drawing/2014/main" id="{51EDA11A-E49B-4B7F-B853-32B5A1F85B2C}"/>
              </a:ext>
            </a:extLst>
          </p:cNvPr>
          <p:cNvSpPr/>
          <p:nvPr/>
        </p:nvSpPr>
        <p:spPr>
          <a:xfrm>
            <a:off x="8928848" y="3248361"/>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PPRC Chair</a:t>
            </a:r>
          </a:p>
        </p:txBody>
      </p:sp>
      <p:sp>
        <p:nvSpPr>
          <p:cNvPr id="32" name="Rectangle 31">
            <a:extLst>
              <a:ext uri="{FF2B5EF4-FFF2-40B4-BE49-F238E27FC236}">
                <a16:creationId xmlns:a16="http://schemas.microsoft.com/office/drawing/2014/main" id="{1184976B-0478-4F7B-8904-8F9F8794187E}"/>
              </a:ext>
            </a:extLst>
          </p:cNvPr>
          <p:cNvSpPr/>
          <p:nvPr/>
        </p:nvSpPr>
        <p:spPr>
          <a:xfrm>
            <a:off x="1282752" y="4221928"/>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Finance Chair</a:t>
            </a:r>
          </a:p>
        </p:txBody>
      </p:sp>
      <p:sp>
        <p:nvSpPr>
          <p:cNvPr id="33" name="Rectangle 32">
            <a:extLst>
              <a:ext uri="{FF2B5EF4-FFF2-40B4-BE49-F238E27FC236}">
                <a16:creationId xmlns:a16="http://schemas.microsoft.com/office/drawing/2014/main" id="{95E0DA1B-F0EC-4028-BB5B-45F4968E224F}"/>
              </a:ext>
            </a:extLst>
          </p:cNvPr>
          <p:cNvSpPr/>
          <p:nvPr/>
        </p:nvSpPr>
        <p:spPr>
          <a:xfrm>
            <a:off x="1282752" y="5195495"/>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UMC-Men</a:t>
            </a:r>
          </a:p>
        </p:txBody>
      </p:sp>
      <p:sp>
        <p:nvSpPr>
          <p:cNvPr id="34" name="Rectangle 33">
            <a:extLst>
              <a:ext uri="{FF2B5EF4-FFF2-40B4-BE49-F238E27FC236}">
                <a16:creationId xmlns:a16="http://schemas.microsoft.com/office/drawing/2014/main" id="{5E86E5D4-A0AA-468F-8945-92ECEBAF5FA4}"/>
              </a:ext>
            </a:extLst>
          </p:cNvPr>
          <p:cNvSpPr/>
          <p:nvPr/>
        </p:nvSpPr>
        <p:spPr>
          <a:xfrm>
            <a:off x="1282752" y="6149132"/>
            <a:ext cx="1678192" cy="572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Witness Chair</a:t>
            </a:r>
          </a:p>
        </p:txBody>
      </p:sp>
    </p:spTree>
    <p:extLst>
      <p:ext uri="{BB962C8B-B14F-4D97-AF65-F5344CB8AC3E}">
        <p14:creationId xmlns:p14="http://schemas.microsoft.com/office/powerpoint/2010/main" val="162378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0" y="1990165"/>
            <a:ext cx="12192000" cy="5443369"/>
          </a:xfrm>
        </p:spPr>
        <p:txBody>
          <a:bodyPr>
            <a:normAutofit/>
          </a:bodyPr>
          <a:lstStyle/>
          <a:p>
            <a:pPr lvl="0">
              <a:lnSpc>
                <a:spcPct val="100000"/>
              </a:lnSpc>
            </a:pPr>
            <a:r>
              <a:rPr lang="en-US" sz="2800" dirty="0"/>
              <a:t>What is the style of leadership in your church.</a:t>
            </a:r>
          </a:p>
          <a:p>
            <a:pPr lvl="1">
              <a:lnSpc>
                <a:spcPct val="100000"/>
              </a:lnSpc>
            </a:pPr>
            <a:r>
              <a:rPr lang="en-US" sz="2400" dirty="0"/>
              <a:t>The pastoral leadership style is identified as visionary which is defined as a style that is most appropriate when an organization needs a new direction. There are varied leadership styles that are exhibited by our various Lay Leaders.</a:t>
            </a:r>
          </a:p>
          <a:p>
            <a:pPr algn="just">
              <a:lnSpc>
                <a:spcPct val="100000"/>
              </a:lnSpc>
            </a:pPr>
            <a:r>
              <a:rPr lang="en-US" sz="2800" dirty="0"/>
              <a:t>Develop and attach a summary report of your average membership for each of the past 10 years.  (see attached)</a:t>
            </a:r>
          </a:p>
          <a:p>
            <a:r>
              <a:rPr lang="en-US" sz="2800" dirty="0"/>
              <a:t>Develop and attach a summary report of your average worship attendance for each of the past 10 years. (see attached)</a:t>
            </a:r>
          </a:p>
          <a:p>
            <a:r>
              <a:rPr lang="en-US" sz="2800" dirty="0"/>
              <a:t>What is the current average age of your active worshipping congregation.</a:t>
            </a:r>
          </a:p>
        </p:txBody>
      </p:sp>
    </p:spTree>
    <p:extLst>
      <p:ext uri="{BB962C8B-B14F-4D97-AF65-F5344CB8AC3E}">
        <p14:creationId xmlns:p14="http://schemas.microsoft.com/office/powerpoint/2010/main" val="278721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Responses</a:t>
            </a:r>
            <a:endParaRPr lang="en-US" dirty="0"/>
          </a:p>
        </p:txBody>
      </p:sp>
      <p:sp>
        <p:nvSpPr>
          <p:cNvPr id="3" name="Content Placeholder 2"/>
          <p:cNvSpPr>
            <a:spLocks noGrp="1"/>
          </p:cNvSpPr>
          <p:nvPr>
            <p:ph idx="1"/>
          </p:nvPr>
        </p:nvSpPr>
        <p:spPr>
          <a:xfrm>
            <a:off x="562708" y="2136530"/>
            <a:ext cx="10761784" cy="4721469"/>
          </a:xfrm>
        </p:spPr>
        <p:txBody>
          <a:bodyPr>
            <a:normAutofit/>
          </a:bodyPr>
          <a:lstStyle/>
          <a:p>
            <a:pPr marL="0" indent="0">
              <a:buNone/>
            </a:pPr>
            <a:r>
              <a:rPr lang="en-US" sz="3200" b="1" dirty="0"/>
              <a:t>What has been significant changes in the past 10 years?</a:t>
            </a:r>
            <a:endParaRPr lang="en-US" sz="3200" dirty="0"/>
          </a:p>
          <a:p>
            <a:pPr lvl="0"/>
            <a:r>
              <a:rPr lang="en-US" sz="2800" dirty="0"/>
              <a:t>Leadership styles</a:t>
            </a:r>
          </a:p>
          <a:p>
            <a:pPr lvl="0"/>
            <a:r>
              <a:rPr lang="en-US" sz="2800" dirty="0"/>
              <a:t>Communication styles</a:t>
            </a:r>
          </a:p>
          <a:p>
            <a:pPr lvl="0"/>
            <a:r>
              <a:rPr lang="en-US" sz="2800" dirty="0"/>
              <a:t>Resistance to change</a:t>
            </a:r>
          </a:p>
          <a:p>
            <a:pPr lvl="0"/>
            <a:r>
              <a:rPr lang="en-US" sz="2800" dirty="0"/>
              <a:t>Decrease in attendance</a:t>
            </a:r>
          </a:p>
          <a:p>
            <a:pPr lvl="0"/>
            <a:r>
              <a:rPr lang="en-US" sz="2800" dirty="0"/>
              <a:t>Young adults not returning after college (no need to structure)</a:t>
            </a:r>
          </a:p>
          <a:p>
            <a:pPr lvl="0"/>
            <a:r>
              <a:rPr lang="en-US" sz="2800" dirty="0"/>
              <a:t>Pastor impact</a:t>
            </a:r>
          </a:p>
          <a:p>
            <a:pPr marL="0" indent="0">
              <a:buNone/>
            </a:pPr>
            <a:endParaRPr lang="en-US" sz="2800" dirty="0"/>
          </a:p>
        </p:txBody>
      </p:sp>
    </p:spTree>
    <p:extLst>
      <p:ext uri="{BB962C8B-B14F-4D97-AF65-F5344CB8AC3E}">
        <p14:creationId xmlns:p14="http://schemas.microsoft.com/office/powerpoint/2010/main" val="20572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Spiritual Mapping</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0321" y="2013438"/>
            <a:ext cx="10406779" cy="4255477"/>
          </a:xfrm>
        </p:spPr>
        <p:txBody>
          <a:bodyPr>
            <a:normAutofit/>
          </a:bodyPr>
          <a:lstStyle/>
          <a:p>
            <a:pPr marL="0" indent="0">
              <a:buNone/>
            </a:pPr>
            <a:r>
              <a:rPr lang="en-US" b="1" dirty="0"/>
              <a:t>Team Members</a:t>
            </a:r>
            <a:endParaRPr lang="en-US" dirty="0"/>
          </a:p>
          <a:p>
            <a:pPr marL="457200" lvl="1" indent="0">
              <a:buNone/>
            </a:pPr>
            <a:r>
              <a:rPr lang="en-US" sz="1500" dirty="0"/>
              <a:t>Teresa Holland</a:t>
            </a:r>
          </a:p>
          <a:p>
            <a:pPr marL="457200" lvl="1" indent="0">
              <a:buNone/>
            </a:pPr>
            <a:r>
              <a:rPr lang="en-US" sz="1500" dirty="0"/>
              <a:t>Cheryl Mack Thompson</a:t>
            </a:r>
          </a:p>
          <a:p>
            <a:pPr marL="457200" lvl="1" indent="0">
              <a:buNone/>
            </a:pPr>
            <a:r>
              <a:rPr lang="en-US" sz="1500" dirty="0"/>
              <a:t>Sharon Praylow</a:t>
            </a:r>
          </a:p>
          <a:p>
            <a:pPr marL="0" indent="0">
              <a:buNone/>
            </a:pPr>
            <a:r>
              <a:rPr lang="en-US" dirty="0">
                <a:latin typeface="Arial" panose="020B0604020202020204" pitchFamily="34" charset="0"/>
                <a:cs typeface="Arial" panose="020B0604020202020204" pitchFamily="34" charset="0"/>
              </a:rPr>
              <a:t>“</a:t>
            </a:r>
            <a:r>
              <a:rPr lang="en-US" dirty="0">
                <a:latin typeface="Book Antiqua" panose="02040602050305030304" pitchFamily="18" charset="0"/>
                <a:cs typeface="Arial" panose="020B0604020202020204" pitchFamily="34" charset="0"/>
              </a:rPr>
              <a:t>Many people have set out to write accounts about the events that have been fulfilled among us. They used the eyewitness reports circulating among us from the early disciples. Having carefully investigated everything from the beginning, I also have decided to write a careful account for you, most honorable Theophilus, so you can be certain of the truth of everything you were taught.” </a:t>
            </a:r>
          </a:p>
          <a:p>
            <a:pPr marL="0" indent="0">
              <a:buNone/>
            </a:pPr>
            <a:r>
              <a:rPr lang="en-US" dirty="0">
                <a:latin typeface="Arial" panose="020B0604020202020204" pitchFamily="34" charset="0"/>
                <a:cs typeface="Arial" panose="020B0604020202020204" pitchFamily="34" charset="0"/>
              </a:rPr>
              <a:t>– Luke 1:1-4 </a:t>
            </a:r>
          </a:p>
          <a:p>
            <a:endParaRPr lang="en-US" dirty="0"/>
          </a:p>
        </p:txBody>
      </p:sp>
    </p:spTree>
    <p:extLst>
      <p:ext uri="{BB962C8B-B14F-4D97-AF65-F5344CB8AC3E}">
        <p14:creationId xmlns:p14="http://schemas.microsoft.com/office/powerpoint/2010/main" val="162513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Responses</a:t>
            </a:r>
            <a:endParaRPr lang="en-US" dirty="0"/>
          </a:p>
        </p:txBody>
      </p:sp>
      <p:sp>
        <p:nvSpPr>
          <p:cNvPr id="3" name="Content Placeholder 2"/>
          <p:cNvSpPr>
            <a:spLocks noGrp="1"/>
          </p:cNvSpPr>
          <p:nvPr>
            <p:ph idx="1"/>
          </p:nvPr>
        </p:nvSpPr>
        <p:spPr>
          <a:xfrm>
            <a:off x="562708" y="2136530"/>
            <a:ext cx="10761784" cy="4721469"/>
          </a:xfrm>
        </p:spPr>
        <p:txBody>
          <a:bodyPr>
            <a:normAutofit/>
          </a:bodyPr>
          <a:lstStyle/>
          <a:p>
            <a:pPr marL="0" indent="0">
              <a:buNone/>
            </a:pPr>
            <a:r>
              <a:rPr lang="en-US" sz="3200" b="1" dirty="0"/>
              <a:t>Shift in community</a:t>
            </a:r>
            <a:endParaRPr lang="en-US" sz="3200" dirty="0"/>
          </a:p>
          <a:p>
            <a:pPr lvl="0"/>
            <a:r>
              <a:rPr lang="en-US" sz="2800" dirty="0"/>
              <a:t>Population and household trends</a:t>
            </a:r>
          </a:p>
          <a:p>
            <a:pPr lvl="0"/>
            <a:r>
              <a:rPr lang="en-US" sz="2800" dirty="0"/>
              <a:t>Racial ethnic trend</a:t>
            </a:r>
          </a:p>
          <a:p>
            <a:pPr lvl="0"/>
            <a:r>
              <a:rPr lang="en-US" sz="2800" dirty="0"/>
              <a:t>Age trends</a:t>
            </a:r>
          </a:p>
          <a:p>
            <a:pPr lvl="0"/>
            <a:r>
              <a:rPr lang="en-US" sz="2800" dirty="0"/>
              <a:t>School age trends</a:t>
            </a:r>
          </a:p>
          <a:p>
            <a:pPr lvl="0"/>
            <a:r>
              <a:rPr lang="en-US" sz="2800" dirty="0"/>
              <a:t>Household and family income trends</a:t>
            </a:r>
          </a:p>
          <a:p>
            <a:pPr lvl="0"/>
            <a:r>
              <a:rPr lang="en-US" sz="2800" dirty="0"/>
              <a:t>Household and children trend</a:t>
            </a:r>
          </a:p>
          <a:p>
            <a:pPr marL="0" indent="0">
              <a:buNone/>
            </a:pPr>
            <a:endParaRPr lang="en-US" sz="2800" dirty="0"/>
          </a:p>
        </p:txBody>
      </p:sp>
    </p:spTree>
    <p:extLst>
      <p:ext uri="{BB962C8B-B14F-4D97-AF65-F5344CB8AC3E}">
        <p14:creationId xmlns:p14="http://schemas.microsoft.com/office/powerpoint/2010/main" val="129953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Responses</a:t>
            </a:r>
            <a:endParaRPr lang="en-US" dirty="0"/>
          </a:p>
        </p:txBody>
      </p:sp>
      <p:sp>
        <p:nvSpPr>
          <p:cNvPr id="3" name="Content Placeholder 2"/>
          <p:cNvSpPr>
            <a:spLocks noGrp="1"/>
          </p:cNvSpPr>
          <p:nvPr>
            <p:ph idx="1"/>
          </p:nvPr>
        </p:nvSpPr>
        <p:spPr>
          <a:xfrm>
            <a:off x="562708" y="2136530"/>
            <a:ext cx="10761784" cy="4721469"/>
          </a:xfrm>
        </p:spPr>
        <p:txBody>
          <a:bodyPr>
            <a:normAutofit/>
          </a:bodyPr>
          <a:lstStyle/>
          <a:p>
            <a:pPr marL="0" indent="0">
              <a:buNone/>
            </a:pPr>
            <a:r>
              <a:rPr lang="en-US" sz="3200" b="1" dirty="0"/>
              <a:t>Other issues that might impact your church’s ability to fulfill the mission of the church.</a:t>
            </a:r>
            <a:endParaRPr lang="en-US" sz="3200" dirty="0"/>
          </a:p>
          <a:p>
            <a:pPr lvl="0"/>
            <a:r>
              <a:rPr lang="en-US" sz="2800" dirty="0"/>
              <a:t>Effective communication</a:t>
            </a:r>
          </a:p>
          <a:p>
            <a:pPr lvl="0"/>
            <a:r>
              <a:rPr lang="en-US" sz="2800" dirty="0"/>
              <a:t>Lack of participation</a:t>
            </a:r>
          </a:p>
          <a:p>
            <a:pPr lvl="0"/>
            <a:r>
              <a:rPr lang="en-US" sz="2800" dirty="0"/>
              <a:t>Power struggles</a:t>
            </a:r>
          </a:p>
          <a:p>
            <a:pPr marL="0" indent="0">
              <a:buNone/>
            </a:pPr>
            <a:endParaRPr lang="en-US" sz="2800" dirty="0"/>
          </a:p>
        </p:txBody>
      </p:sp>
    </p:spTree>
    <p:extLst>
      <p:ext uri="{BB962C8B-B14F-4D97-AF65-F5344CB8AC3E}">
        <p14:creationId xmlns:p14="http://schemas.microsoft.com/office/powerpoint/2010/main" val="2103409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47" y="753228"/>
            <a:ext cx="9775436" cy="1080938"/>
          </a:xfrm>
        </p:spPr>
        <p:txBody>
          <a:bodyPr>
            <a:noAutofit/>
          </a:bodyPr>
          <a:lstStyle/>
          <a:p>
            <a:r>
              <a:rPr lang="en-US" sz="4000" dirty="0">
                <a:latin typeface="Arial" panose="020B0604020202020204" pitchFamily="34" charset="0"/>
                <a:cs typeface="Arial" panose="020B0604020202020204" pitchFamily="34" charset="0"/>
              </a:rPr>
              <a:t>Area of Influence and Potential for Ministry </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0321" y="2013438"/>
            <a:ext cx="10406779" cy="4413739"/>
          </a:xfrm>
        </p:spPr>
        <p:txBody>
          <a:bodyPr>
            <a:normAutofit/>
          </a:bodyPr>
          <a:lstStyle/>
          <a:p>
            <a:pPr marL="0" indent="0">
              <a:buNone/>
            </a:pPr>
            <a:r>
              <a:rPr lang="en-US" b="1" dirty="0"/>
              <a:t>Team Members</a:t>
            </a:r>
          </a:p>
          <a:p>
            <a:pPr marL="457200" lvl="1" indent="0">
              <a:buNone/>
            </a:pPr>
            <a:r>
              <a:rPr lang="en-US" b="1" dirty="0"/>
              <a:t>Rev. James Friday</a:t>
            </a:r>
          </a:p>
          <a:p>
            <a:pPr marL="457200" lvl="1" indent="0">
              <a:buNone/>
            </a:pPr>
            <a:r>
              <a:rPr lang="en-US" b="1" dirty="0"/>
              <a:t>Dr. Martin Quick</a:t>
            </a:r>
            <a:endParaRPr lang="en-US" dirty="0"/>
          </a:p>
          <a:p>
            <a:pPr marL="0" indent="0">
              <a:buNone/>
            </a:pPr>
            <a:r>
              <a:rPr lang="en-US" sz="2800" dirty="0">
                <a:latin typeface="Arial" panose="020B0604020202020204" pitchFamily="34" charset="0"/>
                <a:cs typeface="Arial" panose="020B0604020202020204" pitchFamily="34" charset="0"/>
              </a:rPr>
              <a:t>“</a:t>
            </a:r>
            <a:r>
              <a:rPr lang="en-US" sz="4000" dirty="0">
                <a:latin typeface="Book Antiqua" panose="02040602050305030304" pitchFamily="18" charset="0"/>
              </a:rPr>
              <a:t>Do you not say, ‘Four months more, then comes the harvest’? But I tell you, look around you and see how the fields are ripe for harvesting.”</a:t>
            </a:r>
          </a:p>
          <a:p>
            <a:pPr marL="0" indent="0">
              <a:buNone/>
            </a:pPr>
            <a:r>
              <a:rPr lang="en-US" sz="4000" dirty="0">
                <a:latin typeface="Book Antiqua" panose="02040602050305030304" pitchFamily="18" charset="0"/>
              </a:rPr>
              <a:t>– John 4:35 </a:t>
            </a:r>
          </a:p>
          <a:p>
            <a:pPr marL="0" indent="0">
              <a:buNone/>
            </a:pPr>
            <a:endParaRPr lang="en-US" dirty="0"/>
          </a:p>
        </p:txBody>
      </p:sp>
    </p:spTree>
    <p:extLst>
      <p:ext uri="{BB962C8B-B14F-4D97-AF65-F5344CB8AC3E}">
        <p14:creationId xmlns:p14="http://schemas.microsoft.com/office/powerpoint/2010/main" val="1583127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935F-92AC-40EE-8BB8-3C2DF66A582E}"/>
              </a:ext>
            </a:extLst>
          </p:cNvPr>
          <p:cNvSpPr>
            <a:spLocks noGrp="1"/>
          </p:cNvSpPr>
          <p:nvPr>
            <p:ph type="title"/>
          </p:nvPr>
        </p:nvSpPr>
        <p:spPr/>
        <p:txBody>
          <a:bodyPr>
            <a:normAutofit/>
          </a:bodyPr>
          <a:lstStyle/>
          <a:p>
            <a:pPr algn="ctr"/>
            <a:r>
              <a:rPr lang="en-US" sz="4800" dirty="0"/>
              <a:t>INFORMATION SOURCE</a:t>
            </a:r>
          </a:p>
        </p:txBody>
      </p:sp>
      <p:pic>
        <p:nvPicPr>
          <p:cNvPr id="4" name="Content Placeholder 3"/>
          <p:cNvPicPr>
            <a:picLocks noGrp="1" noChangeAspect="1"/>
          </p:cNvPicPr>
          <p:nvPr>
            <p:ph idx="1"/>
          </p:nvPr>
        </p:nvPicPr>
        <p:blipFill>
          <a:blip r:embed="rId2"/>
          <a:stretch>
            <a:fillRect/>
          </a:stretch>
        </p:blipFill>
        <p:spPr>
          <a:xfrm>
            <a:off x="280555" y="3065318"/>
            <a:ext cx="10013627" cy="2410691"/>
          </a:xfrm>
          <a:prstGeom prst="rect">
            <a:avLst/>
          </a:prstGeom>
        </p:spPr>
      </p:pic>
    </p:spTree>
    <p:extLst>
      <p:ext uri="{BB962C8B-B14F-4D97-AF65-F5344CB8AC3E}">
        <p14:creationId xmlns:p14="http://schemas.microsoft.com/office/powerpoint/2010/main" val="6652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7BDA-F212-4865-8DA7-B77585058019}"/>
              </a:ext>
            </a:extLst>
          </p:cNvPr>
          <p:cNvSpPr>
            <a:spLocks noGrp="1"/>
          </p:cNvSpPr>
          <p:nvPr>
            <p:ph type="title"/>
          </p:nvPr>
        </p:nvSpPr>
        <p:spPr/>
        <p:txBody>
          <a:bodyPr/>
          <a:lstStyle/>
          <a:p>
            <a:pPr algn="ctr"/>
            <a:r>
              <a:rPr lang="en-US" dirty="0"/>
              <a:t>TRAVEL POLYGON</a:t>
            </a:r>
            <a:br>
              <a:rPr lang="en-US" dirty="0"/>
            </a:br>
            <a:r>
              <a:rPr lang="en-US" dirty="0"/>
              <a:t>10 MINUTE WALK 7 MINUTE DRIVE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465" y="1963882"/>
            <a:ext cx="7803572" cy="4738254"/>
          </a:xfrm>
        </p:spPr>
      </p:pic>
    </p:spTree>
    <p:extLst>
      <p:ext uri="{BB962C8B-B14F-4D97-AF65-F5344CB8AC3E}">
        <p14:creationId xmlns:p14="http://schemas.microsoft.com/office/powerpoint/2010/main" val="137995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B514-60F1-42B3-BC7E-13EE45FE5FC1}"/>
              </a:ext>
            </a:extLst>
          </p:cNvPr>
          <p:cNvSpPr>
            <a:spLocks noGrp="1"/>
          </p:cNvSpPr>
          <p:nvPr>
            <p:ph type="title"/>
          </p:nvPr>
        </p:nvSpPr>
        <p:spPr/>
        <p:txBody>
          <a:bodyPr>
            <a:normAutofit/>
          </a:bodyPr>
          <a:lstStyle/>
          <a:p>
            <a:pPr algn="ctr"/>
            <a:r>
              <a:rPr lang="en-US" sz="6000" dirty="0"/>
              <a:t>OTHER UMC CHURCHES </a:t>
            </a:r>
          </a:p>
        </p:txBody>
      </p:sp>
      <p:sp>
        <p:nvSpPr>
          <p:cNvPr id="5" name="Content Placeholder 4"/>
          <p:cNvSpPr>
            <a:spLocks noGrp="1"/>
          </p:cNvSpPr>
          <p:nvPr>
            <p:ph idx="1"/>
          </p:nvPr>
        </p:nvSpPr>
        <p:spPr/>
        <p:txBody>
          <a:bodyPr>
            <a:normAutofit lnSpcReduction="10000"/>
          </a:bodyPr>
          <a:lstStyle/>
          <a:p>
            <a:r>
              <a:rPr lang="en-US" sz="4400" dirty="0"/>
              <a:t>St. Mark</a:t>
            </a:r>
          </a:p>
          <a:p>
            <a:r>
              <a:rPr lang="en-US" sz="4400" dirty="0"/>
              <a:t>College Place</a:t>
            </a:r>
          </a:p>
          <a:p>
            <a:r>
              <a:rPr lang="en-US" sz="4400" dirty="0"/>
              <a:t>Rehoboth</a:t>
            </a:r>
          </a:p>
          <a:p>
            <a:r>
              <a:rPr lang="en-US" sz="4400" dirty="0"/>
              <a:t>St. James</a:t>
            </a:r>
          </a:p>
          <a:p>
            <a:r>
              <a:rPr lang="en-US" sz="4400" dirty="0"/>
              <a:t>I Dequincy Newman</a:t>
            </a:r>
          </a:p>
          <a:p>
            <a:pPr marL="0" indent="0">
              <a:buNone/>
            </a:pPr>
            <a:endParaRPr lang="en-US" dirty="0"/>
          </a:p>
        </p:txBody>
      </p:sp>
    </p:spTree>
    <p:extLst>
      <p:ext uri="{BB962C8B-B14F-4D97-AF65-F5344CB8AC3E}">
        <p14:creationId xmlns:p14="http://schemas.microsoft.com/office/powerpoint/2010/main" val="3000881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308-056B-4C1B-A6C0-C39D690CF954}"/>
              </a:ext>
            </a:extLst>
          </p:cNvPr>
          <p:cNvSpPr>
            <a:spLocks noGrp="1"/>
          </p:cNvSpPr>
          <p:nvPr>
            <p:ph type="title"/>
          </p:nvPr>
        </p:nvSpPr>
        <p:spPr/>
        <p:txBody>
          <a:bodyPr>
            <a:normAutofit/>
          </a:bodyPr>
          <a:lstStyle/>
          <a:p>
            <a:pPr algn="ctr"/>
            <a:r>
              <a:rPr lang="en-US" sz="6600" dirty="0"/>
              <a:t>Non-UMC Churches</a:t>
            </a:r>
          </a:p>
        </p:txBody>
      </p:sp>
      <p:sp>
        <p:nvSpPr>
          <p:cNvPr id="3" name="Content Placeholder 2">
            <a:extLst>
              <a:ext uri="{FF2B5EF4-FFF2-40B4-BE49-F238E27FC236}">
                <a16:creationId xmlns:a16="http://schemas.microsoft.com/office/drawing/2014/main" id="{523B1364-318D-43D2-A89E-DB34BECBFC91}"/>
              </a:ext>
            </a:extLst>
          </p:cNvPr>
          <p:cNvSpPr>
            <a:spLocks noGrp="1"/>
          </p:cNvSpPr>
          <p:nvPr>
            <p:ph idx="1"/>
          </p:nvPr>
        </p:nvSpPr>
        <p:spPr>
          <a:xfrm>
            <a:off x="680321" y="2336872"/>
            <a:ext cx="9613861" cy="4105491"/>
          </a:xfrm>
        </p:spPr>
        <p:txBody>
          <a:bodyPr>
            <a:normAutofit/>
          </a:bodyPr>
          <a:lstStyle/>
          <a:p>
            <a:r>
              <a:rPr lang="en-US" sz="2800" dirty="0"/>
              <a:t>Greenview Baptist                      Greater St. Luke Baptist</a:t>
            </a:r>
          </a:p>
          <a:p>
            <a:r>
              <a:rPr lang="en-US" sz="2800" dirty="0"/>
              <a:t>Bethlehem Baptist                      Reid Chapel AME</a:t>
            </a:r>
          </a:p>
          <a:p>
            <a:r>
              <a:rPr lang="en-US" sz="2800" dirty="0"/>
              <a:t>Northminster Presbyterian         Gill Creek Baptist</a:t>
            </a:r>
          </a:p>
          <a:p>
            <a:r>
              <a:rPr lang="en-US" sz="2800" dirty="0"/>
              <a:t>Second Nazareth Baptist             New St. Thomas Episcopal</a:t>
            </a:r>
          </a:p>
          <a:p>
            <a:r>
              <a:rPr lang="en-US" sz="2800" dirty="0"/>
              <a:t>Church of Christ                         Disciples of Christ</a:t>
            </a:r>
          </a:p>
          <a:p>
            <a:r>
              <a:rPr lang="en-US" sz="2800" dirty="0"/>
              <a:t>Muhammad’s Mosque #37</a:t>
            </a:r>
          </a:p>
          <a:p>
            <a:endParaRPr lang="en-US" dirty="0"/>
          </a:p>
        </p:txBody>
      </p:sp>
    </p:spTree>
    <p:extLst>
      <p:ext uri="{BB962C8B-B14F-4D97-AF65-F5344CB8AC3E}">
        <p14:creationId xmlns:p14="http://schemas.microsoft.com/office/powerpoint/2010/main" val="318299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a:t>FYI</a:t>
            </a:r>
          </a:p>
        </p:txBody>
      </p:sp>
      <p:sp>
        <p:nvSpPr>
          <p:cNvPr id="3" name="Content Placeholder 2"/>
          <p:cNvSpPr>
            <a:spLocks noGrp="1"/>
          </p:cNvSpPr>
          <p:nvPr>
            <p:ph idx="1"/>
          </p:nvPr>
        </p:nvSpPr>
        <p:spPr/>
        <p:txBody>
          <a:bodyPr/>
          <a:lstStyle/>
          <a:p>
            <a:r>
              <a:rPr lang="en-US" sz="5400" dirty="0"/>
              <a:t>School District Richland 1</a:t>
            </a:r>
          </a:p>
          <a:p>
            <a:pPr marL="0" indent="0">
              <a:buNone/>
            </a:pPr>
            <a:endParaRPr lang="en-US" sz="5400" dirty="0"/>
          </a:p>
          <a:p>
            <a:r>
              <a:rPr lang="en-US" sz="5400" dirty="0"/>
              <a:t>85% of the students are on free or reduced lunch</a:t>
            </a:r>
          </a:p>
          <a:p>
            <a:endParaRPr lang="en-US" dirty="0"/>
          </a:p>
        </p:txBody>
      </p:sp>
    </p:spTree>
    <p:extLst>
      <p:ext uri="{BB962C8B-B14F-4D97-AF65-F5344CB8AC3E}">
        <p14:creationId xmlns:p14="http://schemas.microsoft.com/office/powerpoint/2010/main" val="3594843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Community Organizations</a:t>
            </a:r>
          </a:p>
        </p:txBody>
      </p:sp>
      <p:sp>
        <p:nvSpPr>
          <p:cNvPr id="3" name="Content Placeholder 2"/>
          <p:cNvSpPr>
            <a:spLocks noGrp="1"/>
          </p:cNvSpPr>
          <p:nvPr>
            <p:ph idx="1"/>
          </p:nvPr>
        </p:nvSpPr>
        <p:spPr>
          <a:xfrm>
            <a:off x="529936" y="1995055"/>
            <a:ext cx="9912929" cy="4759036"/>
          </a:xfrm>
        </p:spPr>
        <p:txBody>
          <a:bodyPr>
            <a:noAutofit/>
          </a:bodyPr>
          <a:lstStyle/>
          <a:p>
            <a:r>
              <a:rPr lang="en-US" dirty="0"/>
              <a:t>Food banks: Harvest Hope, Cooperative Ministry</a:t>
            </a:r>
          </a:p>
          <a:p>
            <a:r>
              <a:rPr lang="en-US" dirty="0"/>
              <a:t>Treatment Centers: LRADAC, Columbia Metro Treatment Center, Crossroads Treatment Center, Prevention Resource Center</a:t>
            </a:r>
          </a:p>
          <a:p>
            <a:r>
              <a:rPr lang="en-US" dirty="0"/>
              <a:t>Homeless Shelters: Family Shelter, Transitions Homeless Center, St. Lawrence, Woman’s Shelter, Providence Home, Hannah House</a:t>
            </a:r>
          </a:p>
          <a:p>
            <a:r>
              <a:rPr lang="en-US" dirty="0"/>
              <a:t>Youth Centers: Hyatt Park Recreation, Meadow Lake Park Recreation,  MIRCI Youth Drop-in Center, A Youth Center, Harriet Hancock LGBT Center, Big Brothers Big Sisters</a:t>
            </a:r>
          </a:p>
          <a:p>
            <a:r>
              <a:rPr lang="en-US" dirty="0"/>
              <a:t>Retirement Communities: Brookdale Columbia, Laurel Crest, Atria Forest Lake, Walters Retirement Home, Rice Home, Reese’s Community Care Home, Pruitt Health, C M Tucker Jr., Walter’s Residential Care.</a:t>
            </a:r>
          </a:p>
        </p:txBody>
      </p:sp>
    </p:spTree>
    <p:extLst>
      <p:ext uri="{BB962C8B-B14F-4D97-AF65-F5344CB8AC3E}">
        <p14:creationId xmlns:p14="http://schemas.microsoft.com/office/powerpoint/2010/main" val="326882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Surrounding Neighborhoods</a:t>
            </a:r>
          </a:p>
        </p:txBody>
      </p:sp>
      <p:sp>
        <p:nvSpPr>
          <p:cNvPr id="3" name="Content Placeholder 2"/>
          <p:cNvSpPr>
            <a:spLocks noGrp="1"/>
          </p:cNvSpPr>
          <p:nvPr>
            <p:ph idx="1"/>
          </p:nvPr>
        </p:nvSpPr>
        <p:spPr>
          <a:xfrm>
            <a:off x="680321" y="2119745"/>
            <a:ext cx="9613861" cy="4190516"/>
          </a:xfrm>
        </p:spPr>
        <p:txBody>
          <a:bodyPr>
            <a:normAutofit/>
          </a:bodyPr>
          <a:lstStyle/>
          <a:p>
            <a:r>
              <a:rPr lang="en-US" sz="3200" dirty="0"/>
              <a:t>Capital Heights                            Highland Park </a:t>
            </a:r>
          </a:p>
          <a:p>
            <a:r>
              <a:rPr lang="en-US" sz="3200" dirty="0"/>
              <a:t>North 21 Terrace                          Farrow Hills</a:t>
            </a:r>
          </a:p>
          <a:p>
            <a:r>
              <a:rPr lang="en-US" sz="3200" dirty="0"/>
              <a:t>New Castle                                  Ames Manor</a:t>
            </a:r>
          </a:p>
          <a:p>
            <a:r>
              <a:rPr lang="en-US" sz="3200" dirty="0"/>
              <a:t> Greenview                                  Hollywood Hills </a:t>
            </a:r>
          </a:p>
          <a:p>
            <a:r>
              <a:rPr lang="en-US" sz="3200" dirty="0"/>
              <a:t>Meadow lake                                English Manor </a:t>
            </a:r>
          </a:p>
          <a:p>
            <a:r>
              <a:rPr lang="en-US" sz="3200" dirty="0"/>
              <a:t>Prescott Terrace</a:t>
            </a:r>
          </a:p>
        </p:txBody>
      </p:sp>
    </p:spTree>
    <p:extLst>
      <p:ext uri="{BB962C8B-B14F-4D97-AF65-F5344CB8AC3E}">
        <p14:creationId xmlns:p14="http://schemas.microsoft.com/office/powerpoint/2010/main" val="423178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680321" y="2127738"/>
            <a:ext cx="10186971" cy="3965331"/>
          </a:xfrm>
        </p:spPr>
        <p:txBody>
          <a:bodyPr>
            <a:normAutofit/>
          </a:bodyPr>
          <a:lstStyle/>
          <a:p>
            <a:endParaRPr lang="en-US" sz="3200" dirty="0"/>
          </a:p>
          <a:p>
            <a:pPr marL="0" indent="0">
              <a:buNone/>
            </a:pPr>
            <a:endParaRPr lang="en-US" dirty="0"/>
          </a:p>
        </p:txBody>
      </p:sp>
      <p:sp>
        <p:nvSpPr>
          <p:cNvPr id="9" name="TextBox 8"/>
          <p:cNvSpPr txBox="1"/>
          <p:nvPr/>
        </p:nvSpPr>
        <p:spPr>
          <a:xfrm>
            <a:off x="1118278" y="2358739"/>
            <a:ext cx="8157606" cy="1631216"/>
          </a:xfrm>
          <a:prstGeom prst="rect">
            <a:avLst/>
          </a:prstGeom>
          <a:noFill/>
        </p:spPr>
        <p:txBody>
          <a:bodyPr wrap="square" rtlCol="0">
            <a:spAutoFit/>
          </a:bodyPr>
          <a:lstStyle/>
          <a:p>
            <a:r>
              <a:rPr lang="en-US" sz="2000" b="1" dirty="0"/>
              <a:t>Number of letters sent to members:	approx. 250</a:t>
            </a:r>
          </a:p>
          <a:p>
            <a:endParaRPr lang="en-US" sz="2000" b="1" dirty="0"/>
          </a:p>
          <a:p>
            <a:r>
              <a:rPr lang="en-US" sz="2000" b="1" dirty="0"/>
              <a:t>Number of members interviewed: 	64</a:t>
            </a:r>
          </a:p>
          <a:p>
            <a:endParaRPr lang="en-US" sz="2000" dirty="0"/>
          </a:p>
          <a:p>
            <a:r>
              <a:rPr lang="en-US" sz="2000" dirty="0"/>
              <a:t>Active Membership Breakdown by Age as of May, 2018:</a:t>
            </a:r>
          </a:p>
        </p:txBody>
      </p:sp>
      <p:pic>
        <p:nvPicPr>
          <p:cNvPr id="6" name="Picture 5"/>
          <p:cNvPicPr>
            <a:picLocks noChangeAspect="1"/>
          </p:cNvPicPr>
          <p:nvPr/>
        </p:nvPicPr>
        <p:blipFill>
          <a:blip r:embed="rId2"/>
          <a:stretch>
            <a:fillRect/>
          </a:stretch>
        </p:blipFill>
        <p:spPr>
          <a:xfrm>
            <a:off x="7662888" y="3664640"/>
            <a:ext cx="2408700" cy="2569600"/>
          </a:xfrm>
          <a:prstGeom prst="rect">
            <a:avLst/>
          </a:prstGeom>
        </p:spPr>
      </p:pic>
    </p:spTree>
    <p:extLst>
      <p:ext uri="{BB962C8B-B14F-4D97-AF65-F5344CB8AC3E}">
        <p14:creationId xmlns:p14="http://schemas.microsoft.com/office/powerpoint/2010/main" val="324574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Missional Opportunities</a:t>
            </a:r>
          </a:p>
        </p:txBody>
      </p:sp>
      <p:sp>
        <p:nvSpPr>
          <p:cNvPr id="3" name="Content Placeholder 2"/>
          <p:cNvSpPr>
            <a:spLocks noGrp="1"/>
          </p:cNvSpPr>
          <p:nvPr>
            <p:ph idx="1"/>
          </p:nvPr>
        </p:nvSpPr>
        <p:spPr>
          <a:xfrm>
            <a:off x="680321" y="2067792"/>
            <a:ext cx="9613861" cy="4790208"/>
          </a:xfrm>
        </p:spPr>
        <p:txBody>
          <a:bodyPr>
            <a:normAutofit/>
          </a:bodyPr>
          <a:lstStyle/>
          <a:p>
            <a:r>
              <a:rPr lang="en-US" sz="3600" dirty="0"/>
              <a:t>Food Desert: places to purchase fresh fruit and vegetables</a:t>
            </a:r>
          </a:p>
          <a:p>
            <a:r>
              <a:rPr lang="en-US" sz="3600" dirty="0"/>
              <a:t>Community Family Center</a:t>
            </a:r>
          </a:p>
          <a:p>
            <a:r>
              <a:rPr lang="en-US" sz="3600" dirty="0"/>
              <a:t>Businesses that contribute to the tax base</a:t>
            </a:r>
          </a:p>
          <a:p>
            <a:r>
              <a:rPr lang="en-US" sz="3600" dirty="0"/>
              <a:t>Pre-school and daycare center</a:t>
            </a:r>
          </a:p>
          <a:p>
            <a:r>
              <a:rPr lang="en-US" sz="3600" dirty="0"/>
              <a:t>Job training </a:t>
            </a:r>
          </a:p>
          <a:p>
            <a:r>
              <a:rPr lang="en-US" sz="3600" dirty="0"/>
              <a:t>Wi-Fi and Computer Access</a:t>
            </a:r>
          </a:p>
        </p:txBody>
      </p:sp>
    </p:spTree>
    <p:extLst>
      <p:ext uri="{BB962C8B-B14F-4D97-AF65-F5344CB8AC3E}">
        <p14:creationId xmlns:p14="http://schemas.microsoft.com/office/powerpoint/2010/main" val="1672109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Growth Potential</a:t>
            </a:r>
          </a:p>
        </p:txBody>
      </p:sp>
      <p:sp>
        <p:nvSpPr>
          <p:cNvPr id="3" name="Content Placeholder 2"/>
          <p:cNvSpPr>
            <a:spLocks noGrp="1"/>
          </p:cNvSpPr>
          <p:nvPr>
            <p:ph idx="1"/>
          </p:nvPr>
        </p:nvSpPr>
        <p:spPr>
          <a:xfrm>
            <a:off x="680321" y="2047008"/>
            <a:ext cx="10535760" cy="4582391"/>
          </a:xfrm>
        </p:spPr>
        <p:txBody>
          <a:bodyPr>
            <a:normAutofit/>
          </a:bodyPr>
          <a:lstStyle/>
          <a:p>
            <a:r>
              <a:rPr lang="en-US" sz="5400" dirty="0"/>
              <a:t>8,623 people in a 1 mile radius</a:t>
            </a:r>
          </a:p>
          <a:p>
            <a:endParaRPr lang="en-US" sz="1400" dirty="0"/>
          </a:p>
          <a:p>
            <a:r>
              <a:rPr lang="en-US" sz="5400" dirty="0"/>
              <a:t>78,023 in a 3 mile radius</a:t>
            </a:r>
          </a:p>
          <a:p>
            <a:endParaRPr lang="en-US" sz="1400" dirty="0"/>
          </a:p>
          <a:p>
            <a:r>
              <a:rPr lang="en-US" sz="5400" dirty="0"/>
              <a:t>2023 1 family increase</a:t>
            </a:r>
          </a:p>
          <a:p>
            <a:endParaRPr lang="en-US" sz="1400" dirty="0"/>
          </a:p>
          <a:p>
            <a:r>
              <a:rPr lang="en-US" sz="5400" dirty="0"/>
              <a:t>90.3 % African American</a:t>
            </a:r>
          </a:p>
          <a:p>
            <a:endParaRPr lang="en-US" sz="4800" dirty="0"/>
          </a:p>
        </p:txBody>
      </p:sp>
    </p:spTree>
    <p:extLst>
      <p:ext uri="{BB962C8B-B14F-4D97-AF65-F5344CB8AC3E}">
        <p14:creationId xmlns:p14="http://schemas.microsoft.com/office/powerpoint/2010/main" val="7444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Questions</a:t>
            </a:r>
            <a:endParaRPr lang="en-US" dirty="0"/>
          </a:p>
        </p:txBody>
      </p:sp>
      <p:sp>
        <p:nvSpPr>
          <p:cNvPr id="3" name="Content Placeholder 2"/>
          <p:cNvSpPr>
            <a:spLocks noGrp="1"/>
          </p:cNvSpPr>
          <p:nvPr>
            <p:ph idx="1"/>
          </p:nvPr>
        </p:nvSpPr>
        <p:spPr>
          <a:xfrm>
            <a:off x="680321" y="2127738"/>
            <a:ext cx="10186971" cy="3965331"/>
          </a:xfrm>
        </p:spPr>
        <p:txBody>
          <a:bodyPr>
            <a:normAutofit/>
          </a:bodyPr>
          <a:lstStyle/>
          <a:p>
            <a:pPr lvl="0"/>
            <a:r>
              <a:rPr lang="en-US" sz="3200" dirty="0"/>
              <a:t>What are our congregation's strengths? </a:t>
            </a:r>
          </a:p>
          <a:p>
            <a:pPr lvl="0"/>
            <a:r>
              <a:rPr lang="en-US" sz="3200" dirty="0"/>
              <a:t>What are our congregation's challenges? </a:t>
            </a:r>
          </a:p>
          <a:p>
            <a:pPr lvl="0"/>
            <a:r>
              <a:rPr lang="en-US" sz="3200" dirty="0"/>
              <a:t>What are the future opportunities for our congregation? </a:t>
            </a:r>
          </a:p>
          <a:p>
            <a:pPr lvl="0"/>
            <a:r>
              <a:rPr lang="en-US" sz="3200" dirty="0"/>
              <a:t>Where do you see the future of our congregation? </a:t>
            </a:r>
          </a:p>
          <a:p>
            <a:pPr lvl="0"/>
            <a:r>
              <a:rPr lang="en-US" sz="3200" dirty="0"/>
              <a:t>What previous conversations has this church had about its future? </a:t>
            </a:r>
          </a:p>
          <a:p>
            <a:endParaRPr lang="en-US" sz="3200" dirty="0"/>
          </a:p>
          <a:p>
            <a:endParaRPr lang="en-US" dirty="0"/>
          </a:p>
        </p:txBody>
      </p:sp>
    </p:spTree>
    <p:extLst>
      <p:ext uri="{BB962C8B-B14F-4D97-AF65-F5344CB8AC3E}">
        <p14:creationId xmlns:p14="http://schemas.microsoft.com/office/powerpoint/2010/main" val="33821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Questions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8668" y="2240085"/>
            <a:ext cx="7669535" cy="3993661"/>
          </a:xfrm>
          <a:prstGeom prst="rect">
            <a:avLst/>
          </a:prstGeom>
          <a:noFill/>
          <a:ln>
            <a:noFill/>
          </a:ln>
        </p:spPr>
      </p:pic>
    </p:spTree>
    <p:extLst>
      <p:ext uri="{BB962C8B-B14F-4D97-AF65-F5344CB8AC3E}">
        <p14:creationId xmlns:p14="http://schemas.microsoft.com/office/powerpoint/2010/main" val="252360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Responses</a:t>
            </a:r>
            <a:endParaRPr lang="en-US" dirty="0"/>
          </a:p>
        </p:txBody>
      </p:sp>
      <p:sp>
        <p:nvSpPr>
          <p:cNvPr id="3" name="Content Placeholder 2"/>
          <p:cNvSpPr>
            <a:spLocks noGrp="1"/>
          </p:cNvSpPr>
          <p:nvPr>
            <p:ph idx="1"/>
          </p:nvPr>
        </p:nvSpPr>
        <p:spPr>
          <a:xfrm>
            <a:off x="680321" y="2136531"/>
            <a:ext cx="10160595" cy="4404946"/>
          </a:xfrm>
        </p:spPr>
        <p:txBody>
          <a:bodyPr>
            <a:normAutofit fontScale="62500" lnSpcReduction="20000"/>
          </a:bodyPr>
          <a:lstStyle/>
          <a:p>
            <a:pPr marL="0" marR="0" indent="0" algn="just">
              <a:lnSpc>
                <a:spcPct val="150000"/>
              </a:lnSpc>
              <a:spcBef>
                <a:spcPts val="0"/>
              </a:spcBef>
              <a:spcAft>
                <a:spcPts val="0"/>
              </a:spcAft>
              <a:buNone/>
            </a:pPr>
            <a:r>
              <a:rPr lang="en-US" sz="4000" b="1" dirty="0">
                <a:latin typeface="Arial" panose="020B0604020202020204" pitchFamily="34" charset="0"/>
                <a:ea typeface="Times New Roman" panose="02020603050405020304" pitchFamily="18" charset="0"/>
              </a:rPr>
              <a:t>What are our congregation’s strengths?</a:t>
            </a:r>
            <a:endParaRPr lang="en-US" sz="40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Music Department</a:t>
            </a:r>
            <a:endParaRPr lang="en-US" sz="26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Loving/Caring/Concerned –Most members feel at home, family atmosphere and supportive.</a:t>
            </a: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Missions</a:t>
            </a:r>
            <a:endParaRPr lang="en-US" sz="2600" dirty="0">
              <a:latin typeface="Times New Roman" panose="02020603050405020304" pitchFamily="18" charset="0"/>
              <a:ea typeface="Times New Roman" panose="02020603050405020304" pitchFamily="18" charset="0"/>
            </a:endParaRPr>
          </a:p>
          <a:p>
            <a:pPr marL="0" indent="0" algn="just">
              <a:lnSpc>
                <a:spcPct val="150000"/>
              </a:lnSpc>
              <a:spcBef>
                <a:spcPts val="0"/>
              </a:spcBef>
              <a:buNone/>
            </a:pPr>
            <a:r>
              <a:rPr lang="en-US" sz="2600" dirty="0">
                <a:latin typeface="Arial" panose="020B0604020202020204" pitchFamily="34" charset="0"/>
                <a:ea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endParaRPr>
          </a:p>
          <a:p>
            <a:pPr marL="0" marR="0" indent="0" algn="just">
              <a:lnSpc>
                <a:spcPct val="150000"/>
              </a:lnSpc>
              <a:spcBef>
                <a:spcPts val="0"/>
              </a:spcBef>
              <a:spcAft>
                <a:spcPts val="0"/>
              </a:spcAft>
              <a:buNone/>
            </a:pPr>
            <a:r>
              <a:rPr lang="en-US" sz="4500" b="1" dirty="0">
                <a:latin typeface="Arial" panose="020B0604020202020204" pitchFamily="34" charset="0"/>
                <a:ea typeface="Times New Roman" panose="02020603050405020304" pitchFamily="18" charset="0"/>
              </a:rPr>
              <a:t>What are our congregation's challenges?</a:t>
            </a:r>
            <a:endParaRPr lang="en-US" sz="45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Children’s Programs</a:t>
            </a:r>
            <a:endParaRPr lang="en-US" sz="26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No Family Life Center-Safe place to hang out or have fun night</a:t>
            </a:r>
            <a:endParaRPr lang="en-US" sz="26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Community outreach</a:t>
            </a:r>
            <a:endParaRPr lang="en-US" sz="26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Communion</a:t>
            </a:r>
            <a:endParaRPr lang="en-US" sz="26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Failure to retain and recruit younger members</a:t>
            </a:r>
            <a:endParaRPr lang="en-US" sz="26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600" dirty="0">
                <a:latin typeface="Arial" panose="020B0604020202020204" pitchFamily="34" charset="0"/>
                <a:ea typeface="Times New Roman" panose="02020603050405020304" pitchFamily="18" charset="0"/>
              </a:rPr>
              <a:t>Transparency-Accountability/Financial Reporting</a:t>
            </a:r>
            <a:endParaRPr lang="en-US" sz="2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64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Responses</a:t>
            </a:r>
            <a:endParaRPr lang="en-US" dirty="0"/>
          </a:p>
        </p:txBody>
      </p:sp>
      <p:sp>
        <p:nvSpPr>
          <p:cNvPr id="3" name="Content Placeholder 2"/>
          <p:cNvSpPr>
            <a:spLocks noGrp="1"/>
          </p:cNvSpPr>
          <p:nvPr>
            <p:ph idx="1"/>
          </p:nvPr>
        </p:nvSpPr>
        <p:spPr>
          <a:xfrm>
            <a:off x="680321" y="2136531"/>
            <a:ext cx="10160595" cy="4404946"/>
          </a:xfrm>
        </p:spPr>
        <p:txBody>
          <a:bodyPr>
            <a:normAutofit lnSpcReduction="10000"/>
          </a:bodyPr>
          <a:lstStyle/>
          <a:p>
            <a:pPr marL="0" indent="0">
              <a:buNone/>
            </a:pPr>
            <a:r>
              <a:rPr lang="en-US" sz="2800" b="1" dirty="0"/>
              <a:t>What are the future opportunities for our congregation?</a:t>
            </a:r>
            <a:endParaRPr lang="en-US" sz="2800" dirty="0"/>
          </a:p>
          <a:p>
            <a:pPr lvl="0"/>
            <a:r>
              <a:rPr lang="en-US" dirty="0"/>
              <a:t>Limitless</a:t>
            </a:r>
          </a:p>
          <a:p>
            <a:pPr lvl="0"/>
            <a:r>
              <a:rPr lang="en-US" dirty="0"/>
              <a:t>None</a:t>
            </a:r>
          </a:p>
          <a:p>
            <a:pPr lvl="0"/>
            <a:r>
              <a:rPr lang="en-US" dirty="0"/>
              <a:t>Goal: Making disciples</a:t>
            </a:r>
          </a:p>
          <a:p>
            <a:pPr lvl="0"/>
            <a:r>
              <a:rPr lang="en-US" dirty="0"/>
              <a:t>More Community Outreach</a:t>
            </a:r>
          </a:p>
          <a:p>
            <a:pPr marL="0" indent="0">
              <a:buNone/>
            </a:pPr>
            <a:r>
              <a:rPr lang="en-US" dirty="0"/>
              <a:t> </a:t>
            </a:r>
          </a:p>
          <a:p>
            <a:pPr marL="0" indent="0">
              <a:buNone/>
            </a:pPr>
            <a:r>
              <a:rPr lang="en-US" sz="2800" b="1" dirty="0"/>
              <a:t>Where do you see the future of our congregation?</a:t>
            </a:r>
            <a:endParaRPr lang="en-US" sz="2800" dirty="0"/>
          </a:p>
          <a:p>
            <a:pPr lvl="0"/>
            <a:r>
              <a:rPr lang="en-US" dirty="0"/>
              <a:t>No future</a:t>
            </a:r>
          </a:p>
          <a:p>
            <a:pPr lvl="0"/>
            <a:r>
              <a:rPr lang="en-US" dirty="0"/>
              <a:t>Dying-If no changes are made.</a:t>
            </a:r>
          </a:p>
          <a:p>
            <a:pPr lvl="0"/>
            <a:r>
              <a:rPr lang="en-US" dirty="0"/>
              <a:t>Recognize what needs to be changed</a:t>
            </a:r>
          </a:p>
          <a:p>
            <a:pPr marL="0" indent="0">
              <a:buNone/>
            </a:pPr>
            <a:endParaRPr lang="en-US" dirty="0"/>
          </a:p>
        </p:txBody>
      </p:sp>
    </p:spTree>
    <p:extLst>
      <p:ext uri="{BB962C8B-B14F-4D97-AF65-F5344CB8AC3E}">
        <p14:creationId xmlns:p14="http://schemas.microsoft.com/office/powerpoint/2010/main" val="425910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Responses</a:t>
            </a:r>
            <a:endParaRPr lang="en-US" dirty="0"/>
          </a:p>
        </p:txBody>
      </p:sp>
      <p:sp>
        <p:nvSpPr>
          <p:cNvPr id="3" name="Content Placeholder 2"/>
          <p:cNvSpPr>
            <a:spLocks noGrp="1"/>
          </p:cNvSpPr>
          <p:nvPr>
            <p:ph idx="1"/>
          </p:nvPr>
        </p:nvSpPr>
        <p:spPr>
          <a:xfrm>
            <a:off x="562708" y="2136531"/>
            <a:ext cx="10761784" cy="4404946"/>
          </a:xfrm>
        </p:spPr>
        <p:txBody>
          <a:bodyPr>
            <a:normAutofit/>
          </a:bodyPr>
          <a:lstStyle/>
          <a:p>
            <a:pPr marL="0" indent="0">
              <a:buNone/>
            </a:pPr>
            <a:r>
              <a:rPr lang="en-US" sz="3200" b="1" dirty="0"/>
              <a:t>What previous conversations has this church had about its future?</a:t>
            </a:r>
            <a:endParaRPr lang="en-US" sz="3200" dirty="0"/>
          </a:p>
          <a:p>
            <a:pPr lvl="0"/>
            <a:r>
              <a:rPr lang="en-US" sz="2800" dirty="0"/>
              <a:t>Only from listening to parents talk</a:t>
            </a:r>
          </a:p>
          <a:p>
            <a:pPr lvl="0"/>
            <a:r>
              <a:rPr lang="en-US" sz="2800" dirty="0"/>
              <a:t>Same conversation – More Excellent Way</a:t>
            </a:r>
          </a:p>
          <a:p>
            <a:pPr lvl="0"/>
            <a:r>
              <a:rPr lang="en-US" sz="2800" dirty="0"/>
              <a:t>Same people doing a lot of the same thing</a:t>
            </a:r>
          </a:p>
          <a:p>
            <a:pPr lvl="0"/>
            <a:r>
              <a:rPr lang="en-US" sz="2800" dirty="0"/>
              <a:t>Some members have not heard anything</a:t>
            </a:r>
          </a:p>
          <a:p>
            <a:pPr marL="0" indent="0">
              <a:buNone/>
            </a:pPr>
            <a:endParaRPr lang="en-US" sz="2800" dirty="0"/>
          </a:p>
        </p:txBody>
      </p:sp>
    </p:spTree>
    <p:extLst>
      <p:ext uri="{BB962C8B-B14F-4D97-AF65-F5344CB8AC3E}">
        <p14:creationId xmlns:p14="http://schemas.microsoft.com/office/powerpoint/2010/main" val="373860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Ministry and Identity of the Church </a:t>
            </a:r>
          </a:p>
        </p:txBody>
      </p:sp>
      <p:sp>
        <p:nvSpPr>
          <p:cNvPr id="3" name="Content Placeholder 2"/>
          <p:cNvSpPr>
            <a:spLocks noGrp="1"/>
          </p:cNvSpPr>
          <p:nvPr>
            <p:ph idx="1"/>
          </p:nvPr>
        </p:nvSpPr>
        <p:spPr>
          <a:xfrm>
            <a:off x="680321" y="2013438"/>
            <a:ext cx="10406779" cy="4413739"/>
          </a:xfrm>
        </p:spPr>
        <p:txBody>
          <a:bodyPr>
            <a:normAutofit/>
          </a:bodyPr>
          <a:lstStyle/>
          <a:p>
            <a:pPr marL="0" indent="0">
              <a:buNone/>
            </a:pPr>
            <a:r>
              <a:rPr lang="en-US" b="1" dirty="0"/>
              <a:t>Team Members</a:t>
            </a:r>
          </a:p>
          <a:p>
            <a:pPr marL="457200" lvl="1" indent="0">
              <a:buNone/>
            </a:pPr>
            <a:r>
              <a:rPr lang="en-US" b="1" dirty="0"/>
              <a:t>Gladys Gaillard-McBride</a:t>
            </a:r>
          </a:p>
          <a:p>
            <a:pPr marL="457200" lvl="1" indent="0">
              <a:buNone/>
            </a:pPr>
            <a:r>
              <a:rPr lang="en-US" b="1" dirty="0"/>
              <a:t>Belverly Black</a:t>
            </a:r>
          </a:p>
          <a:p>
            <a:pPr marL="457200" lvl="1" indent="0">
              <a:buNone/>
            </a:pPr>
            <a:r>
              <a:rPr lang="en-US" b="1" dirty="0"/>
              <a:t>Veronica Deas</a:t>
            </a:r>
            <a:endParaRPr lang="en-US" dirty="0"/>
          </a:p>
          <a:p>
            <a:pPr marL="0" indent="0">
              <a:buNone/>
            </a:pPr>
            <a:r>
              <a:rPr lang="en-US" sz="2800" dirty="0">
                <a:latin typeface="Arial" panose="020B0604020202020204" pitchFamily="34" charset="0"/>
                <a:cs typeface="Arial" panose="020B0604020202020204" pitchFamily="34" charset="0"/>
              </a:rPr>
              <a:t>“</a:t>
            </a:r>
            <a:r>
              <a:rPr lang="en-US" sz="2800" dirty="0">
                <a:latin typeface="Book Antiqua" panose="02040602050305030304" pitchFamily="18" charset="0"/>
              </a:rPr>
              <a:t>Now Jesus came into the district of Caesarea Philippi, he asked his disciples, ‘Who do people say that the Son of Man is?’ And they said, ‘Some say John the Baptist, but others Elijah, and still others Jeremiah or one of the prophets.’ He said to them, ‘But who do you say that I am?’ Simon Peter answered, ‘You are the Messiah, the Son of the Living God.’” </a:t>
            </a:r>
          </a:p>
          <a:p>
            <a:pPr marL="0" indent="0">
              <a:buNone/>
            </a:pPr>
            <a:r>
              <a:rPr lang="en-US" sz="2800" dirty="0">
                <a:latin typeface="Book Antiqua" panose="02040602050305030304" pitchFamily="18" charset="0"/>
              </a:rPr>
              <a:t>– Matthew 16:13-16 </a:t>
            </a:r>
          </a:p>
          <a:p>
            <a:pPr marL="0" indent="0">
              <a:buNone/>
            </a:pPr>
            <a:endParaRPr lang="en-US" dirty="0"/>
          </a:p>
        </p:txBody>
      </p:sp>
    </p:spTree>
    <p:extLst>
      <p:ext uri="{BB962C8B-B14F-4D97-AF65-F5344CB8AC3E}">
        <p14:creationId xmlns:p14="http://schemas.microsoft.com/office/powerpoint/2010/main" val="118331361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144</TotalTime>
  <Words>1132</Words>
  <Application>Microsoft Office PowerPoint</Application>
  <PresentationFormat>Widescreen</PresentationFormat>
  <Paragraphs>224</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Book Antiqua</vt:lpstr>
      <vt:lpstr>Calibri</vt:lpstr>
      <vt:lpstr>Symbol</vt:lpstr>
      <vt:lpstr>Times New Roman</vt:lpstr>
      <vt:lpstr>Trebuchet MS</vt:lpstr>
      <vt:lpstr>Berlin</vt:lpstr>
      <vt:lpstr>PowerPoint Presentation</vt:lpstr>
      <vt:lpstr>Spiritual Mapping</vt:lpstr>
      <vt:lpstr>Focus Group Questions</vt:lpstr>
      <vt:lpstr>Focus Group Questions</vt:lpstr>
      <vt:lpstr>Life Cycle Questions</vt:lpstr>
      <vt:lpstr>Most Common Responses</vt:lpstr>
      <vt:lpstr>Most Common Responses</vt:lpstr>
      <vt:lpstr>Most Common Responses</vt:lpstr>
      <vt:lpstr>Ministry and Identity of the Church </vt:lpstr>
      <vt:lpstr>Focus Group Questions</vt:lpstr>
      <vt:lpstr>Focus Group Questions</vt:lpstr>
      <vt:lpstr>Focus Group Questions</vt:lpstr>
      <vt:lpstr>Focus Group Questions</vt:lpstr>
      <vt:lpstr>Focus Group Questions</vt:lpstr>
      <vt:lpstr>Focus Group Questions</vt:lpstr>
      <vt:lpstr>Focus Group Questions</vt:lpstr>
      <vt:lpstr>Focus Group Questions</vt:lpstr>
      <vt:lpstr>Focus Group Questions</vt:lpstr>
      <vt:lpstr>Most Common Responses</vt:lpstr>
      <vt:lpstr>Most Common Responses</vt:lpstr>
      <vt:lpstr>Most Common Responses</vt:lpstr>
      <vt:lpstr>Area of Influence and Potential for Ministry </vt:lpstr>
      <vt:lpstr>INFORMATION SOURCE</vt:lpstr>
      <vt:lpstr>TRAVEL POLYGON 10 MINUTE WALK 7 MINUTE DRIVE</vt:lpstr>
      <vt:lpstr>OTHER UMC CHURCHES </vt:lpstr>
      <vt:lpstr>Non-UMC Churches</vt:lpstr>
      <vt:lpstr>FYI</vt:lpstr>
      <vt:lpstr>Community Organizations</vt:lpstr>
      <vt:lpstr>Surrounding Neighborhoods</vt:lpstr>
      <vt:lpstr>Missional Opportunities</vt:lpstr>
      <vt:lpstr>Growth Potential</vt:lpstr>
    </vt:vector>
  </TitlesOfParts>
  <Company>PPP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Thompson</dc:creator>
  <cp:lastModifiedBy>KW Bass</cp:lastModifiedBy>
  <cp:revision>11</cp:revision>
  <cp:lastPrinted>2018-07-29T00:47:52Z</cp:lastPrinted>
  <dcterms:created xsi:type="dcterms:W3CDTF">2018-07-24T20:20:25Z</dcterms:created>
  <dcterms:modified xsi:type="dcterms:W3CDTF">2018-07-30T18:13:47Z</dcterms:modified>
</cp:coreProperties>
</file>